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6" r:id="rId7"/>
    <p:sldId id="264" r:id="rId8"/>
    <p:sldId id="269" r:id="rId9"/>
    <p:sldId id="270" r:id="rId10"/>
    <p:sldId id="271" r:id="rId11"/>
    <p:sldId id="274" r:id="rId12"/>
    <p:sldId id="278" r:id="rId13"/>
    <p:sldId id="414" r:id="rId14"/>
    <p:sldId id="281" r:id="rId15"/>
    <p:sldId id="413" r:id="rId16"/>
    <p:sldId id="404" r:id="rId17"/>
    <p:sldId id="282" r:id="rId18"/>
    <p:sldId id="283" r:id="rId19"/>
    <p:sldId id="285" r:id="rId20"/>
    <p:sldId id="287" r:id="rId21"/>
    <p:sldId id="288" r:id="rId22"/>
    <p:sldId id="291" r:id="rId23"/>
    <p:sldId id="418" r:id="rId24"/>
    <p:sldId id="293" r:id="rId25"/>
    <p:sldId id="295" r:id="rId26"/>
    <p:sldId id="296" r:id="rId27"/>
    <p:sldId id="297" r:id="rId28"/>
    <p:sldId id="301" r:id="rId29"/>
    <p:sldId id="300" r:id="rId30"/>
    <p:sldId id="403" r:id="rId31"/>
    <p:sldId id="302" r:id="rId32"/>
    <p:sldId id="303" r:id="rId33"/>
    <p:sldId id="306" r:id="rId34"/>
    <p:sldId id="309" r:id="rId35"/>
    <p:sldId id="312" r:id="rId36"/>
    <p:sldId id="315" r:id="rId37"/>
    <p:sldId id="319" r:id="rId38"/>
    <p:sldId id="415" r:id="rId39"/>
    <p:sldId id="416" r:id="rId40"/>
    <p:sldId id="326" r:id="rId41"/>
    <p:sldId id="327" r:id="rId42"/>
    <p:sldId id="405" r:id="rId43"/>
    <p:sldId id="409" r:id="rId44"/>
    <p:sldId id="334" r:id="rId45"/>
    <p:sldId id="335" r:id="rId46"/>
    <p:sldId id="339" r:id="rId47"/>
    <p:sldId id="342" r:id="rId48"/>
    <p:sldId id="343" r:id="rId49"/>
    <p:sldId id="406" r:id="rId50"/>
    <p:sldId id="356" r:id="rId51"/>
    <p:sldId id="357" r:id="rId52"/>
    <p:sldId id="359" r:id="rId53"/>
    <p:sldId id="362" r:id="rId54"/>
    <p:sldId id="364" r:id="rId55"/>
    <p:sldId id="365" r:id="rId56"/>
    <p:sldId id="366" r:id="rId57"/>
    <p:sldId id="367" r:id="rId58"/>
    <p:sldId id="368" r:id="rId59"/>
    <p:sldId id="369" r:id="rId60"/>
    <p:sldId id="371" r:id="rId61"/>
    <p:sldId id="372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96" r:id="rId73"/>
    <p:sldId id="397" r:id="rId74"/>
    <p:sldId id="399" r:id="rId75"/>
    <p:sldId id="400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417" r:id="rId84"/>
    <p:sldId id="407" r:id="rId85"/>
    <p:sldId id="395" r:id="rId86"/>
  </p:sldIdLst>
  <p:sldSz cx="9156700" cy="5143500"/>
  <p:notesSz cx="91567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8700k" initials="A8" lastIdx="1" clrIdx="0">
    <p:extLst>
      <p:ext uri="{19B8F6BF-5375-455C-9EA6-DF929625EA0E}">
        <p15:presenceInfo xmlns:p15="http://schemas.microsoft.com/office/powerpoint/2012/main" userId="Andy 8700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5332" autoAdjust="0"/>
  </p:normalViewPr>
  <p:slideViewPr>
    <p:cSldViewPr>
      <p:cViewPr varScale="1">
        <p:scale>
          <a:sx n="111" d="100"/>
          <a:sy n="111" d="100"/>
        </p:scale>
        <p:origin x="854" y="6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874" y="467338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874" y="476863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47.pn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2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46.jpg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26.jp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26.jpg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49.jp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26.jpg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49.jpg"/><Relationship Id="rId4" Type="http://schemas.openxmlformats.org/officeDocument/2006/relationships/image" Target="../media/image7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26.jpg"/><Relationship Id="rId4" Type="http://schemas.openxmlformats.org/officeDocument/2006/relationships/image" Target="../media/image8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26.jpg"/><Relationship Id="rId4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26.jpg"/><Relationship Id="rId4" Type="http://schemas.openxmlformats.org/officeDocument/2006/relationships/image" Target="../media/image8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26.jpg"/><Relationship Id="rId4" Type="http://schemas.openxmlformats.org/officeDocument/2006/relationships/image" Target="../media/image8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26.jpg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77.jpg"/><Relationship Id="rId4" Type="http://schemas.openxmlformats.org/officeDocument/2006/relationships/image" Target="../media/image7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26.jpg"/><Relationship Id="rId4" Type="http://schemas.openxmlformats.org/officeDocument/2006/relationships/image" Target="../media/image9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26.jpg"/><Relationship Id="rId4" Type="http://schemas.openxmlformats.org/officeDocument/2006/relationships/image" Target="../media/image8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26.jpg"/><Relationship Id="rId4" Type="http://schemas.openxmlformats.org/officeDocument/2006/relationships/image" Target="../media/image94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8.jpg"/><Relationship Id="rId4" Type="http://schemas.openxmlformats.org/officeDocument/2006/relationships/image" Target="../media/image10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18.jpg"/><Relationship Id="rId4" Type="http://schemas.openxmlformats.org/officeDocument/2006/relationships/image" Target="../media/image10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26.jpg"/><Relationship Id="rId4" Type="http://schemas.openxmlformats.org/officeDocument/2006/relationships/image" Target="../media/image50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8.jpg"/><Relationship Id="rId4" Type="http://schemas.openxmlformats.org/officeDocument/2006/relationships/image" Target="../media/image10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26.jpg"/><Relationship Id="rId4" Type="http://schemas.openxmlformats.org/officeDocument/2006/relationships/image" Target="../media/image11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79.png"/><Relationship Id="rId4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1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9156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SKATING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127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SKATE PLUS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77601" cy="11689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CARBONLITE SKATE PLUS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endParaRPr lang="ru-RU" sz="1000" b="1" spc="-1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900" dirty="0" smtClean="0">
                <a:latin typeface="Arial Narrow"/>
              </a:rPr>
              <a:t>Гоночная </a:t>
            </a:r>
            <a:r>
              <a:rPr lang="ru-RU" sz="900" dirty="0">
                <a:latin typeface="Arial Narrow"/>
              </a:rPr>
              <a:t>модель, зарекомендовавшая себя на этапах кубка мира. Теперь с технологией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для лучшего взаимодействия с мазями скольжения, простоты нанесения структуры и максимальной скорости. Модель </a:t>
            </a:r>
            <a:r>
              <a:rPr lang="ru-RU" sz="900" dirty="0" err="1">
                <a:latin typeface="Arial Narrow"/>
              </a:rPr>
              <a:t>Plus</a:t>
            </a:r>
            <a:r>
              <a:rPr lang="ru-RU" sz="900" dirty="0">
                <a:latin typeface="Arial Narrow"/>
              </a:rPr>
              <a:t> прекрасно работает в широком диапазоне температур от -10°C и теплее.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36156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lang="en-US" sz="900" dirty="0">
              <a:solidFill>
                <a:srgbClr val="000000"/>
              </a:solidFill>
              <a:latin typeface="Arial Narrow"/>
            </a:endParaRPr>
          </a:p>
          <a:p>
            <a:pPr marL="14400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Конструкция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Air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Core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максимально снижает вес      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       -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Отверстие в мыске для снижения потерь энергии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9536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2384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</a:t>
            </a:r>
            <a:r>
              <a:rPr sz="900" spc="-55" dirty="0">
                <a:latin typeface="Arial Narrow"/>
                <a:cs typeface="Arial Narrow"/>
              </a:rPr>
              <a:t>1</a:t>
            </a:r>
            <a:r>
              <a:rPr sz="900" dirty="0">
                <a:latin typeface="Arial Narrow"/>
                <a:cs typeface="Arial Narrow"/>
              </a:rPr>
              <a:t>1519</a:t>
            </a:r>
            <a:r>
              <a:rPr lang="en-US" sz="900" dirty="0">
                <a:latin typeface="Arial Narrow"/>
                <a:cs typeface="Arial Narrow"/>
              </a:rPr>
              <a:t> Medium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N11619 Stiff, N11719 </a:t>
            </a:r>
            <a:r>
              <a:rPr lang="en-US" sz="900" dirty="0" err="1">
                <a:latin typeface="Arial Narrow"/>
                <a:cs typeface="Arial Narrow"/>
              </a:rPr>
              <a:t>XStiff</a:t>
            </a:r>
            <a:r>
              <a:rPr sz="900" dirty="0">
                <a:latin typeface="Arial Narrow"/>
                <a:cs typeface="Arial Narrow"/>
              </a:rPr>
              <a:t>  171-191</a:t>
            </a:r>
            <a:r>
              <a:rPr lang="en-US" sz="900" dirty="0">
                <a:latin typeface="Arial Narrow"/>
                <a:cs typeface="Arial Narrow"/>
              </a:rPr>
              <a:t>, 171-191, 186-191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1.060g/186cm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751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48280" cy="87756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HM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 Plus;Skating </a:t>
            </a:r>
            <a:r>
              <a:rPr sz="900" spc="-10" dirty="0">
                <a:latin typeface="Arial Narrow"/>
                <a:cs typeface="Arial Narrow"/>
              </a:rPr>
              <a:t>115;RACE </a:t>
            </a:r>
            <a:r>
              <a:rPr sz="900" dirty="0">
                <a:latin typeface="Arial Narrow"/>
                <a:cs typeface="Arial Narrow"/>
              </a:rPr>
              <a:t>CODE;RFID – Chip inside;Finish  First;Prewaxed;Hole Ski </a:t>
            </a:r>
            <a:r>
              <a:rPr sz="900" spc="-5" dirty="0">
                <a:latin typeface="Arial Narrow"/>
                <a:cs typeface="Arial Narrow"/>
              </a:rPr>
              <a:t>Tip;Precision </a:t>
            </a:r>
            <a:r>
              <a:rPr sz="900" dirty="0">
                <a:latin typeface="Arial Narrow"/>
                <a:cs typeface="Arial Narrow"/>
              </a:rPr>
              <a:t>Pairing System;CFC -  Computer Flex Control;FCF - Fischer Carbon Fiber;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Pro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S50019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37 0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832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 SKATE PLUS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627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4964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N17519</a:t>
            </a:r>
            <a:r>
              <a:rPr lang="en-US" sz="900" dirty="0">
                <a:latin typeface="Arial Narrow"/>
                <a:cs typeface="Arial Narrow"/>
              </a:rPr>
              <a:t> Medium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N17619 Stiff</a:t>
            </a:r>
            <a:r>
              <a:rPr sz="900" dirty="0">
                <a:latin typeface="Arial Narrow"/>
                <a:cs typeface="Arial Narrow"/>
              </a:rPr>
              <a:t>  171-191</a:t>
            </a:r>
            <a:r>
              <a:rPr lang="en-US" sz="900" dirty="0">
                <a:latin typeface="Arial Narrow"/>
                <a:cs typeface="Arial Narrow"/>
              </a:rPr>
              <a:t>, 176-191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1.090g/186cm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751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69235" cy="6153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Plus;Skating  </a:t>
            </a:r>
            <a:r>
              <a:rPr sz="900" spc="-10" dirty="0">
                <a:latin typeface="Arial Narrow"/>
                <a:cs typeface="Arial Narrow"/>
              </a:rPr>
              <a:t>115;Finish </a:t>
            </a:r>
            <a:r>
              <a:rPr sz="900" dirty="0">
                <a:latin typeface="Arial Narrow"/>
                <a:cs typeface="Arial Narrow"/>
              </a:rPr>
              <a:t>First;Prewaxed;Hole Ski </a:t>
            </a:r>
            <a:r>
              <a:rPr sz="900" spc="-5" dirty="0">
                <a:latin typeface="Arial Narrow"/>
                <a:cs typeface="Arial Narrow"/>
              </a:rPr>
              <a:t>Tip;Precision </a:t>
            </a:r>
            <a:r>
              <a:rPr sz="900" dirty="0">
                <a:latin typeface="Arial Narrow"/>
                <a:cs typeface="Arial Narrow"/>
              </a:rPr>
              <a:t>Pairing  System;CFC - Computer Flex Control;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Pro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S50019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2935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6" name="object 4"/>
          <p:cNvSpPr txBox="1"/>
          <p:nvPr/>
        </p:nvSpPr>
        <p:spPr>
          <a:xfrm>
            <a:off x="405348" y="2060739"/>
            <a:ext cx="2769235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RCS SKATE PLUS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STIFF</a:t>
            </a:r>
            <a:endParaRPr lang="en-US" sz="900" dirty="0">
              <a:latin typeface="Arial Narrow"/>
            </a:endParaRPr>
          </a:p>
          <a:p>
            <a:pPr marL="14400" lvl="0" fontAlgn="base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Коньковая модель для спортсменов и амбициозных любителей: профиль, структура и база идентичны </a:t>
            </a:r>
            <a:r>
              <a:rPr lang="ru-RU" sz="900" dirty="0" err="1">
                <a:latin typeface="Arial Narrow"/>
              </a:rPr>
              <a:t>топовым</a:t>
            </a:r>
            <a:r>
              <a:rPr lang="ru-RU" sz="900" dirty="0">
                <a:latin typeface="Arial Narrow"/>
              </a:rPr>
              <a:t> моделям Кубка мира. Теперь с технологией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.  Оптимально работают при температуре от -10°C и выше. </a:t>
            </a:r>
          </a:p>
        </p:txBody>
      </p:sp>
      <p:sp>
        <p:nvSpPr>
          <p:cNvPr id="27" name="object 5"/>
          <p:cNvSpPr txBox="1"/>
          <p:nvPr/>
        </p:nvSpPr>
        <p:spPr>
          <a:xfrm>
            <a:off x="3577174" y="2060742"/>
            <a:ext cx="22965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4400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Технологии Кубка Мира                                             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   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Отверстие в мыске для снижения потерь энергии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27 </a:t>
            </a:r>
            <a:r>
              <a:rPr lang="en-US" dirty="0"/>
              <a:t>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1694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SCS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0980" cy="101758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SCS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en-US" sz="900" dirty="0">
              <a:solidFill>
                <a:srgbClr val="000000"/>
              </a:solidFill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Коньковая модель для соревнований и тренировок. Сердечник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Air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Core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Basalite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Pro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для максимального облегчения лыж, профиль и универсальная скользящая поверхность WC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Pro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обеспечивают отличную работу лыж в любых погодных условиях. Лыжи с платформой IFP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3" y="2060742"/>
            <a:ext cx="2324099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en-US" sz="900" dirty="0">
              <a:solidFill>
                <a:srgbClr val="000000"/>
              </a:solidFill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Надежная модель для марафонских дистанций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Широкий температурный диапазон использования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47846"/>
            <a:ext cx="134620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  Pro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63891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82364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44255"/>
            <a:ext cx="6508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Precision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Pairing  System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9024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70607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9024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70607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N24019,  171-191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1.270g/186cm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38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316824"/>
            <a:ext cx="272605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030"/>
              </a:lnSpc>
              <a:spcBef>
                <a:spcPts val="735"/>
              </a:spcBef>
            </a:pPr>
            <a:r>
              <a:rPr sz="900" dirty="0">
                <a:latin typeface="Arial Narrow"/>
                <a:cs typeface="Arial Narrow"/>
              </a:rPr>
              <a:t>Air Core Basalite Pro;DTG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Plus;Skating</a:t>
            </a:r>
            <a:r>
              <a:rPr sz="900" spc="-75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115;Precision  </a:t>
            </a:r>
            <a:r>
              <a:rPr sz="900" dirty="0">
                <a:latin typeface="Arial Narrow"/>
                <a:cs typeface="Arial Narrow"/>
              </a:rPr>
              <a:t>Pairing System;Finish First;CFC - Computer Flex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 err="1" smtClean="0">
                <a:latin typeface="Arial Narrow"/>
                <a:cs typeface="Arial Narrow"/>
              </a:rPr>
              <a:t>Control;</a:t>
            </a:r>
            <a:r>
              <a:rPr lang="en-US" sz="900" dirty="0" err="1" smtClean="0">
                <a:latin typeface="Arial Narrow"/>
                <a:cs typeface="Arial Narrow"/>
              </a:rPr>
              <a:t>Profile</a:t>
            </a:r>
            <a:r>
              <a:rPr lang="en-US" sz="900" dirty="0" smtClean="0">
                <a:latin typeface="Arial Narrow"/>
                <a:cs typeface="Arial Narrow"/>
              </a:rPr>
              <a:t> World Cup </a:t>
            </a:r>
            <a:r>
              <a:rPr lang="en-US" sz="900" dirty="0" err="1" smtClean="0">
                <a:latin typeface="Arial Narrow"/>
                <a:cs typeface="Arial Narrow"/>
              </a:rPr>
              <a:t>Skate</a:t>
            </a:r>
            <a:r>
              <a:rPr sz="900" dirty="0" err="1" smtClean="0">
                <a:latin typeface="Arial Narrow"/>
                <a:cs typeface="Arial Narrow"/>
              </a:rPr>
              <a:t>;Rental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Protector;Power 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316824"/>
            <a:ext cx="74295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821365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53373"/>
            <a:ext cx="68199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S55020</a:t>
            </a:r>
            <a:endParaRPr sz="900">
              <a:latin typeface="Arial Narrow"/>
              <a:cs typeface="Arial Narrow"/>
            </a:endParaRPr>
          </a:p>
          <a:p>
            <a:pPr marL="12700" marR="35877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19 5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414874" y="438150"/>
            <a:ext cx="59922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dirty="0" smtClean="0"/>
              <a:t>AEROLITE-SKATE-RUSSIALOPPET</a:t>
            </a:r>
            <a:endParaRPr lang="en-US" kern="0" dirty="0"/>
          </a:p>
        </p:txBody>
      </p:sp>
      <p:sp>
        <p:nvSpPr>
          <p:cNvPr id="5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05349" y="2060739"/>
            <a:ext cx="2754630" cy="114582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AEROLITE-SKATE-</a:t>
            </a:r>
            <a:r>
              <a:rPr lang="en-US" sz="1000" b="1" dirty="0" smtClean="0">
                <a:latin typeface="Arial Narrow"/>
                <a:cs typeface="Arial Narrow"/>
              </a:rPr>
              <a:t>RUSSIALOPPET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ru-RU" sz="900" dirty="0" smtClean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Коньковые </a:t>
            </a:r>
            <a:r>
              <a:rPr lang="ru-RU" sz="900" dirty="0">
                <a:latin typeface="Arial Narrow"/>
              </a:rPr>
              <a:t>лыжи для спортсменов-любителей. Прекрасный выбор для участия в первых марафонах. </a:t>
            </a:r>
            <a:r>
              <a:rPr lang="ru-RU" sz="900" dirty="0" smtClean="0">
                <a:latin typeface="Arial Narrow"/>
              </a:rPr>
              <a:t>Новый облегченный </a:t>
            </a:r>
            <a:r>
              <a:rPr lang="ru-RU" sz="900" dirty="0">
                <a:latin typeface="Arial Narrow"/>
              </a:rPr>
              <a:t>сердечник </a:t>
            </a:r>
            <a:r>
              <a:rPr lang="ru-RU" sz="900" dirty="0" err="1">
                <a:latin typeface="Arial Narrow"/>
              </a:rPr>
              <a:t>Air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Core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 smtClean="0">
                <a:latin typeface="Arial Narrow"/>
              </a:rPr>
              <a:t>Basalite</a:t>
            </a:r>
            <a:r>
              <a:rPr lang="ru-RU" sz="900" dirty="0" smtClean="0">
                <a:latin typeface="Arial Narrow"/>
              </a:rPr>
              <a:t> </a:t>
            </a:r>
            <a:r>
              <a:rPr lang="en-US" sz="900" dirty="0" smtClean="0">
                <a:latin typeface="Arial Narrow"/>
              </a:rPr>
              <a:t>Pro</a:t>
            </a:r>
            <a:r>
              <a:rPr lang="ru-RU" sz="900" dirty="0" smtClean="0">
                <a:latin typeface="Arial Narrow"/>
              </a:rPr>
              <a:t>, </a:t>
            </a:r>
            <a:r>
              <a:rPr lang="ru-RU" sz="900" dirty="0">
                <a:latin typeface="Arial Narrow"/>
              </a:rPr>
              <a:t>гоночный профиль 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 обеспечивают отличную работу лыж в любых погодных условиях. </a:t>
            </a:r>
          </a:p>
        </p:txBody>
      </p:sp>
      <p:sp>
        <p:nvSpPr>
          <p:cNvPr id="8" name="object 6"/>
          <p:cNvSpPr txBox="1"/>
          <p:nvPr/>
        </p:nvSpPr>
        <p:spPr>
          <a:xfrm>
            <a:off x="6120349" y="3226429"/>
            <a:ext cx="1346200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  Pro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6815676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8297762" y="4077873"/>
            <a:ext cx="542925" cy="36740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lang="ru-RU" sz="800" dirty="0">
                <a:latin typeface="Arial Narrow"/>
                <a:cs typeface="Arial Narrow"/>
              </a:rPr>
              <a:t>Профиль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 Cup</a:t>
            </a:r>
            <a:r>
              <a:rPr sz="800" spc="-2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2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7" name="object 15"/>
          <p:cNvSpPr txBox="1"/>
          <p:nvPr/>
        </p:nvSpPr>
        <p:spPr>
          <a:xfrm>
            <a:off x="7120473" y="2318769"/>
            <a:ext cx="40068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</a:t>
            </a:r>
            <a:r>
              <a:rPr lang="en-US" sz="900" dirty="0">
                <a:latin typeface="Arial Narrow"/>
                <a:cs typeface="Arial Narrow"/>
              </a:rPr>
              <a:t>74</a:t>
            </a:r>
            <a:r>
              <a:rPr sz="900" dirty="0">
                <a:latin typeface="Arial Narrow"/>
                <a:cs typeface="Arial Narrow"/>
              </a:rPr>
              <a:t>020,  166-191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1.200g/186cm</a:t>
            </a:r>
          </a:p>
        </p:txBody>
      </p:sp>
      <p:sp>
        <p:nvSpPr>
          <p:cNvPr id="19" name="object 17"/>
          <p:cNvSpPr txBox="1"/>
          <p:nvPr/>
        </p:nvSpPr>
        <p:spPr>
          <a:xfrm>
            <a:off x="6120349" y="2843386"/>
            <a:ext cx="1638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20" name="object 18"/>
          <p:cNvSpPr txBox="1"/>
          <p:nvPr/>
        </p:nvSpPr>
        <p:spPr>
          <a:xfrm>
            <a:off x="405349" y="3297081"/>
            <a:ext cx="258762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Basalite Pro;Speed Grinding 2.0;Skating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spc="-5" dirty="0" smtClean="0">
                <a:latin typeface="Arial Narrow"/>
                <a:cs typeface="Arial Narrow"/>
              </a:rPr>
              <a:t>115;</a:t>
            </a:r>
            <a:r>
              <a:rPr lang="en-US" sz="900" spc="-5" dirty="0" smtClean="0">
                <a:latin typeface="Arial Narrow"/>
                <a:cs typeface="Arial Narrow"/>
              </a:rPr>
              <a:t>Profile World Cup </a:t>
            </a:r>
            <a:r>
              <a:rPr lang="en-US" sz="900" spc="-5" dirty="0" err="1" smtClean="0">
                <a:latin typeface="Arial Narrow"/>
                <a:cs typeface="Arial Narrow"/>
              </a:rPr>
              <a:t>Skate</a:t>
            </a:r>
            <a:r>
              <a:rPr sz="900" dirty="0" err="1" smtClean="0">
                <a:latin typeface="Arial Narrow"/>
                <a:cs typeface="Arial Narrow"/>
              </a:rPr>
              <a:t>;Power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21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object 21"/>
          <p:cNvSpPr txBox="1"/>
          <p:nvPr/>
        </p:nvSpPr>
        <p:spPr>
          <a:xfrm>
            <a:off x="4434423" y="3486993"/>
            <a:ext cx="68199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S55020</a:t>
            </a:r>
            <a:endParaRPr sz="900">
              <a:latin typeface="Arial Narrow"/>
              <a:cs typeface="Arial Narrow"/>
            </a:endParaRPr>
          </a:p>
          <a:p>
            <a:pPr marL="12700" marR="35877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4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/>
          <p:cNvSpPr txBox="1"/>
          <p:nvPr/>
        </p:nvSpPr>
        <p:spPr>
          <a:xfrm>
            <a:off x="347300" y="4944824"/>
            <a:ext cx="3229873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3577173" y="2060742"/>
            <a:ext cx="2324099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en-US" sz="900" dirty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 smtClean="0">
                <a:latin typeface="Arial Narrow"/>
              </a:rPr>
              <a:t>Для активных любителей</a:t>
            </a:r>
            <a:endParaRPr lang="ru-RU" sz="900" dirty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 smtClean="0">
                <a:latin typeface="Arial Narrow"/>
              </a:rPr>
              <a:t>Новый облегченный сердечник</a:t>
            </a:r>
            <a:endParaRPr lang="ru-RU" sz="900" dirty="0">
              <a:latin typeface="Arial Narrow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12 9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073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006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mtClean="0"/>
              <a:t>AEROLITE</a:t>
            </a:r>
            <a:r>
              <a:rPr lang="en-US" dirty="0"/>
              <a:t>-</a:t>
            </a:r>
            <a:r>
              <a:rPr dirty="0" smtClean="0"/>
              <a:t>SKATE</a:t>
            </a:r>
            <a:r>
              <a:rPr lang="en-US" dirty="0"/>
              <a:t>-</a:t>
            </a:r>
            <a:r>
              <a:rPr dirty="0" smtClean="0"/>
              <a:t>60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50820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AEROLITE-SKATE-60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ru-RU" sz="900" dirty="0" smtClean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Спортивные </a:t>
            </a:r>
            <a:r>
              <a:rPr lang="ru-RU" sz="900" dirty="0">
                <a:latin typeface="Arial Narrow"/>
              </a:rPr>
              <a:t>лыжи для активных любителей.  Облегченный сердечник </a:t>
            </a:r>
            <a:r>
              <a:rPr lang="en-US" sz="900" dirty="0">
                <a:latin typeface="Arial Narrow"/>
                <a:cs typeface="Arial Narrow"/>
              </a:rPr>
              <a:t>Air Core </a:t>
            </a:r>
            <a:r>
              <a:rPr lang="en-US" sz="900" dirty="0" err="1">
                <a:latin typeface="Arial Narrow"/>
                <a:cs typeface="Arial Narrow"/>
              </a:rPr>
              <a:t>Basalite</a:t>
            </a:r>
            <a:r>
              <a:rPr lang="ru-RU" sz="900" dirty="0" smtClean="0">
                <a:latin typeface="Arial Narrow"/>
              </a:rPr>
              <a:t> </a:t>
            </a:r>
            <a:r>
              <a:rPr lang="ru-RU" sz="900" dirty="0">
                <a:latin typeface="Arial Narrow"/>
              </a:rPr>
              <a:t>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 обеспечивают отличную работу лыж в любых погодных условиях.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176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ru-RU" sz="900" dirty="0" smtClean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 smtClean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Для активных любителей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Новый </a:t>
            </a:r>
            <a:r>
              <a:rPr lang="ru-RU" sz="900" dirty="0" smtClean="0">
                <a:latin typeface="Arial Narrow"/>
              </a:rPr>
              <a:t>сотовый </a:t>
            </a:r>
            <a:r>
              <a:rPr lang="ru-RU" sz="900" dirty="0">
                <a:latin typeface="Arial Narrow"/>
              </a:rPr>
              <a:t>сердечник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542925" cy="36740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lang="ru-RU" sz="800" dirty="0">
                <a:latin typeface="Arial Narrow"/>
                <a:cs typeface="Arial Narrow"/>
              </a:rPr>
              <a:t>Профиль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 Cup</a:t>
            </a:r>
            <a:r>
              <a:rPr sz="800" spc="-2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N27020,  171-191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1.300g/186cm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38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684780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Basalite;Speed Grinding 2.0;Skating </a:t>
            </a:r>
            <a:r>
              <a:rPr sz="900" spc="-5" dirty="0">
                <a:latin typeface="Arial Narrow"/>
                <a:cs typeface="Arial Narrow"/>
              </a:rPr>
              <a:t>115;</a:t>
            </a:r>
            <a:r>
              <a:rPr lang="ru-RU" sz="900" spc="-5" dirty="0">
                <a:latin typeface="Arial Narrow"/>
                <a:cs typeface="Arial Narrow"/>
              </a:rPr>
              <a:t>Профиль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 </a:t>
            </a:r>
            <a:r>
              <a:rPr sz="900" dirty="0">
                <a:latin typeface="Arial Narrow"/>
                <a:cs typeface="Arial Narrow"/>
              </a:rPr>
              <a:t>Cup Skate;Rental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Protector;Power 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68199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S55020</a:t>
            </a:r>
            <a:endParaRPr sz="900">
              <a:latin typeface="Arial Narrow"/>
              <a:cs typeface="Arial Narrow"/>
            </a:endParaRPr>
          </a:p>
          <a:p>
            <a:pPr marL="12700" marR="35877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/>
          </p:cNvSpPr>
          <p:nvPr/>
        </p:nvSpPr>
        <p:spPr>
          <a:xfrm>
            <a:off x="414874" y="476863"/>
            <a:ext cx="50016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dirty="0" smtClean="0"/>
              <a:t>AEROLITE-SKATE-60-WHITE</a:t>
            </a:r>
            <a:endParaRPr lang="en-US" kern="0" dirty="0"/>
          </a:p>
        </p:txBody>
      </p:sp>
      <p:sp>
        <p:nvSpPr>
          <p:cNvPr id="28" name="object 4"/>
          <p:cNvSpPr txBox="1"/>
          <p:nvPr/>
        </p:nvSpPr>
        <p:spPr>
          <a:xfrm>
            <a:off x="405349" y="2060739"/>
            <a:ext cx="2750820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AEROLITE-SKATE-60</a:t>
            </a:r>
            <a:r>
              <a:rPr lang="ru-RU" sz="1000" b="1" dirty="0" smtClean="0">
                <a:latin typeface="Arial Narrow"/>
                <a:cs typeface="Arial Narrow"/>
              </a:rPr>
              <a:t>-</a:t>
            </a:r>
            <a:r>
              <a:rPr lang="en-US" sz="1000" b="1" dirty="0" smtClean="0">
                <a:latin typeface="Arial Narrow"/>
                <a:cs typeface="Arial Narrow"/>
              </a:rPr>
              <a:t>WHITE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ru-RU" sz="900" dirty="0" smtClean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Спортивные </a:t>
            </a:r>
            <a:r>
              <a:rPr lang="ru-RU" sz="900" dirty="0">
                <a:latin typeface="Arial Narrow"/>
              </a:rPr>
              <a:t>лыжи для активных любителей.  Облегченный сердечник </a:t>
            </a:r>
            <a:r>
              <a:rPr lang="en-US" sz="900" dirty="0">
                <a:latin typeface="Arial Narrow"/>
                <a:cs typeface="Arial Narrow"/>
              </a:rPr>
              <a:t>Air Core </a:t>
            </a:r>
            <a:r>
              <a:rPr lang="en-US" sz="900" dirty="0" err="1">
                <a:latin typeface="Arial Narrow"/>
                <a:cs typeface="Arial Narrow"/>
              </a:rPr>
              <a:t>Basalite</a:t>
            </a:r>
            <a:r>
              <a:rPr lang="ru-RU" sz="900" dirty="0">
                <a:latin typeface="Arial Narrow"/>
              </a:rPr>
              <a:t> 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 обеспечивают отличную работу лыж в любых погодных условиях. Лыжи с платформой IFP.</a:t>
            </a:r>
          </a:p>
        </p:txBody>
      </p:sp>
      <p:sp>
        <p:nvSpPr>
          <p:cNvPr id="29" name="object 5"/>
          <p:cNvSpPr txBox="1"/>
          <p:nvPr/>
        </p:nvSpPr>
        <p:spPr>
          <a:xfrm>
            <a:off x="3577174" y="2060742"/>
            <a:ext cx="2144176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ru-RU" sz="900" dirty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Для активных любителей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Новый </a:t>
            </a:r>
            <a:r>
              <a:rPr lang="ru-RU" sz="900" dirty="0" smtClean="0">
                <a:latin typeface="Arial Narrow"/>
              </a:rPr>
              <a:t>сотовый </a:t>
            </a:r>
            <a:r>
              <a:rPr lang="ru-RU" sz="900" dirty="0">
                <a:latin typeface="Arial Narrow"/>
              </a:rPr>
              <a:t>сердечник</a:t>
            </a:r>
          </a:p>
        </p:txBody>
      </p:sp>
      <p:sp>
        <p:nvSpPr>
          <p:cNvPr id="30" name="object 6"/>
          <p:cNvSpPr txBox="1"/>
          <p:nvPr/>
        </p:nvSpPr>
        <p:spPr>
          <a:xfrm>
            <a:off x="6120349" y="3292363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31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2" name="object 8"/>
          <p:cNvSpPr txBox="1"/>
          <p:nvPr/>
        </p:nvSpPr>
        <p:spPr>
          <a:xfrm>
            <a:off x="6815676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3" name="object 9"/>
          <p:cNvSpPr txBox="1"/>
          <p:nvPr/>
        </p:nvSpPr>
        <p:spPr>
          <a:xfrm>
            <a:off x="8297762" y="4077873"/>
            <a:ext cx="542925" cy="36740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lang="ru-RU" sz="800" dirty="0">
                <a:latin typeface="Arial Narrow"/>
                <a:cs typeface="Arial Narrow"/>
              </a:rPr>
              <a:t>Профиль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 Cup</a:t>
            </a:r>
            <a:r>
              <a:rPr sz="800" spc="-2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34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39" name="object 15"/>
          <p:cNvSpPr txBox="1"/>
          <p:nvPr/>
        </p:nvSpPr>
        <p:spPr>
          <a:xfrm>
            <a:off x="7120473" y="2318769"/>
            <a:ext cx="40068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</a:t>
            </a:r>
            <a:r>
              <a:rPr lang="en-US" sz="900" dirty="0">
                <a:latin typeface="Arial Narrow"/>
                <a:cs typeface="Arial Narrow"/>
              </a:rPr>
              <a:t>74420</a:t>
            </a:r>
            <a:r>
              <a:rPr sz="900" dirty="0">
                <a:latin typeface="Arial Narrow"/>
                <a:cs typeface="Arial Narrow"/>
              </a:rPr>
              <a:t>,  171-191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40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1.300g/186cm</a:t>
            </a:r>
          </a:p>
        </p:txBody>
      </p:sp>
      <p:sp>
        <p:nvSpPr>
          <p:cNvPr id="41" name="object 17"/>
          <p:cNvSpPr txBox="1"/>
          <p:nvPr/>
        </p:nvSpPr>
        <p:spPr>
          <a:xfrm>
            <a:off x="6120349" y="2843386"/>
            <a:ext cx="1638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</a:t>
            </a:r>
            <a:r>
              <a:rPr lang="en-US" sz="900" dirty="0" err="1">
                <a:latin typeface="Arial Narrow"/>
                <a:cs typeface="Arial Narrow"/>
              </a:rPr>
              <a:t>zone</a:t>
            </a:r>
            <a:r>
              <a:rPr sz="900" spc="-5" dirty="0" err="1">
                <a:latin typeface="Arial Narrow"/>
                <a:cs typeface="Arial Narrow"/>
              </a:rPr>
              <a:t>World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42" name="object 18"/>
          <p:cNvSpPr txBox="1"/>
          <p:nvPr/>
        </p:nvSpPr>
        <p:spPr>
          <a:xfrm>
            <a:off x="405349" y="3297081"/>
            <a:ext cx="2684780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Basalite;Speed Grinding 2.0;Skating </a:t>
            </a:r>
            <a:r>
              <a:rPr sz="900" spc="-5" dirty="0">
                <a:latin typeface="Arial Narrow"/>
                <a:cs typeface="Arial Narrow"/>
              </a:rPr>
              <a:t>115;</a:t>
            </a:r>
            <a:r>
              <a:rPr lang="ru-RU" sz="900" spc="-5" dirty="0">
                <a:latin typeface="Arial Narrow"/>
                <a:cs typeface="Arial Narrow"/>
              </a:rPr>
              <a:t>Профиль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 </a:t>
            </a:r>
            <a:r>
              <a:rPr sz="900" dirty="0">
                <a:latin typeface="Arial Narrow"/>
                <a:cs typeface="Arial Narrow"/>
              </a:rPr>
              <a:t>Cup Skate;Rental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Protector;Power Edge</a:t>
            </a:r>
          </a:p>
        </p:txBody>
      </p:sp>
      <p:sp>
        <p:nvSpPr>
          <p:cNvPr id="43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44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45" name="object 21"/>
          <p:cNvSpPr txBox="1"/>
          <p:nvPr/>
        </p:nvSpPr>
        <p:spPr>
          <a:xfrm>
            <a:off x="4434423" y="3486993"/>
            <a:ext cx="68199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S55020</a:t>
            </a:r>
            <a:endParaRPr sz="900">
              <a:latin typeface="Arial Narrow"/>
              <a:cs typeface="Arial Narrow"/>
            </a:endParaRPr>
          </a:p>
          <a:p>
            <a:pPr marL="12700" marR="35877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6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3"/>
          <p:cNvSpPr txBox="1"/>
          <p:nvPr/>
        </p:nvSpPr>
        <p:spPr>
          <a:xfrm>
            <a:off x="347300" y="4944824"/>
            <a:ext cx="4154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E1587A-D7D6-4FA1-A8E2-E070F7038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" y="1353034"/>
            <a:ext cx="7902090" cy="1867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681FAF2-7782-42AF-8249-862E6DF78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" y="1656437"/>
            <a:ext cx="7902090" cy="186711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43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83" y="3676650"/>
            <a:ext cx="619125" cy="428625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58" y="3676650"/>
            <a:ext cx="619125" cy="438150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858" y="4295775"/>
            <a:ext cx="619125" cy="428625"/>
          </a:xfrm>
          <a:prstGeom prst="rect">
            <a:avLst/>
          </a:prstGeom>
        </p:spPr>
      </p:pic>
      <p:sp>
        <p:nvSpPr>
          <p:cNvPr id="9" name="Textfeld 7"/>
          <p:cNvSpPr txBox="1"/>
          <p:nvPr/>
        </p:nvSpPr>
        <p:spPr>
          <a:xfrm>
            <a:off x="361950" y="374249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en-US" sz="2800" b="1" dirty="0">
                <a:latin typeface="Arial Narrow"/>
              </a:rPr>
              <a:t>LS</a:t>
            </a:r>
            <a:r>
              <a:rPr sz="2800" b="1" i="0" u="none" strike="noStrike" dirty="0">
                <a:latin typeface="Arial Narrow"/>
              </a:rPr>
              <a:t> SKATE</a:t>
            </a:r>
          </a:p>
        </p:txBody>
      </p:sp>
      <p:sp>
        <p:nvSpPr>
          <p:cNvPr id="10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L</a:t>
            </a:r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S SKATE</a:t>
            </a:r>
          </a:p>
        </p:txBody>
      </p:sp>
      <p:sp>
        <p:nvSpPr>
          <p:cNvPr id="11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3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4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Спортивные коньковые лыжи для активных любителей. Облегченный сердечник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Air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и универсальная скользящая поверхность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обеспечивают отличную работу лыж в любых погодных условиях. Лыжи с платформой IFP.</a:t>
            </a:r>
          </a:p>
        </p:txBody>
      </p:sp>
      <p:sp>
        <p:nvSpPr>
          <p:cNvPr id="17" name="Textfeld 15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активных любителей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Отличная устойчивость и управляемость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любых погодных условий</a:t>
            </a:r>
          </a:p>
        </p:txBody>
      </p:sp>
      <p:sp>
        <p:nvSpPr>
          <p:cNvPr id="18" name="Textfeld 16"/>
          <p:cNvSpPr txBox="1"/>
          <p:nvPr/>
        </p:nvSpPr>
        <p:spPr>
          <a:xfrm>
            <a:off x="6117527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N77419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,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Xtra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Stiff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N77619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171-191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,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Xtra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Stiff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"/>
              </a:rPr>
              <a:t> 186, 191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Профиль: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41-44-44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Вес/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1.420g / 187cm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База: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9" name="Textfeld 17"/>
          <p:cNvSpPr txBox="1"/>
          <p:nvPr/>
        </p:nvSpPr>
        <p:spPr>
          <a:xfrm>
            <a:off x="361950" y="3627333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Speed Grinding
Air Tec 
Power Edge</a:t>
            </a:r>
          </a:p>
        </p:txBody>
      </p:sp>
      <p:sp>
        <p:nvSpPr>
          <p:cNvPr id="20" name="Textfeld 18"/>
          <p:cNvSpPr txBox="1"/>
          <p:nvPr/>
        </p:nvSpPr>
        <p:spPr>
          <a:xfrm>
            <a:off x="3238691" y="3627333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Модель: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RACE SKATE IFP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.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S55019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Стиль: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</a:p>
        </p:txBody>
      </p:sp>
      <p:sp>
        <p:nvSpPr>
          <p:cNvPr id="21" name="Textfeld 19"/>
          <p:cNvSpPr txBox="1"/>
          <p:nvPr/>
        </p:nvSpPr>
        <p:spPr>
          <a:xfrm>
            <a:off x="6844608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Skating 115</a:t>
            </a:r>
          </a:p>
        </p:txBody>
      </p:sp>
      <p:sp>
        <p:nvSpPr>
          <p:cNvPr id="22" name="Textfeld 20"/>
          <p:cNvSpPr txBox="1"/>
          <p:nvPr/>
        </p:nvSpPr>
        <p:spPr>
          <a:xfrm>
            <a:off x="8320983" y="3619500"/>
            <a:ext cx="85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800" b="0" i="0" u="none" strike="noStrike" dirty="0">
                <a:solidFill>
                  <a:srgbClr val="000000"/>
                </a:solidFill>
                <a:latin typeface="Arial Narrow"/>
              </a:rPr>
              <a:t>Профиль</a:t>
            </a:r>
            <a:r>
              <a:rPr sz="800" b="0" i="0" u="none" strike="noStrike" dirty="0">
                <a:solidFill>
                  <a:srgbClr val="000000"/>
                </a:solidFill>
                <a:latin typeface="Arial Narrow"/>
              </a:rPr>
              <a:t> World Cup Skate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320983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Power Edge</a:t>
            </a:r>
          </a:p>
        </p:txBody>
      </p:sp>
      <p:pic>
        <p:nvPicPr>
          <p:cNvPr id="24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27" y="4322596"/>
            <a:ext cx="666750" cy="457200"/>
          </a:xfrm>
          <a:prstGeom prst="rect">
            <a:avLst/>
          </a:prstGeom>
        </p:spPr>
      </p:pic>
      <p:sp>
        <p:nvSpPr>
          <p:cNvPr id="25" name="Textfeld 34"/>
          <p:cNvSpPr txBox="1"/>
          <p:nvPr/>
        </p:nvSpPr>
        <p:spPr>
          <a:xfrm>
            <a:off x="6535045" y="4234692"/>
            <a:ext cx="1381125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ctr" fontAlgn="base"/>
            <a:r>
              <a:rPr sz="800" b="0" i="0" u="none" strike="noStrike" dirty="0">
                <a:solidFill>
                  <a:srgbClr val="000000"/>
                </a:solidFill>
                <a:latin typeface="Arial"/>
              </a:rPr>
              <a:t>Speed Grinding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3790" r="12649" b="36508"/>
          <a:stretch/>
        </p:blipFill>
        <p:spPr>
          <a:xfrm>
            <a:off x="193555" y="1013761"/>
            <a:ext cx="8622881" cy="852621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6 5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9" name="object 23"/>
          <p:cNvSpPr txBox="1"/>
          <p:nvPr/>
        </p:nvSpPr>
        <p:spPr>
          <a:xfrm>
            <a:off x="347300" y="4944824"/>
            <a:ext cx="4154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580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3949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CLASSIC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55708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CLASSIC PLUS 902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192-207 // 41-44-44 // 1.030g/197cm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240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2" y="2270698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/>
          <p:nvPr/>
        </p:nvSpPr>
        <p:spPr>
          <a:xfrm>
            <a:off x="414874" y="2239135"/>
            <a:ext cx="55708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CLASSIC PLUS 812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187-207 // 41-44-44 // 1.030g/197cm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2" y="3614167"/>
            <a:ext cx="9143994" cy="1167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/>
          <p:nvPr/>
        </p:nvSpPr>
        <p:spPr>
          <a:xfrm>
            <a:off x="414874" y="3582605"/>
            <a:ext cx="5049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</a:t>
            </a:r>
            <a:r>
              <a:rPr sz="1000" b="1" dirty="0" smtClean="0">
                <a:latin typeface="Arial Narrow"/>
                <a:cs typeface="Arial Narrow"/>
              </a:rPr>
              <a:t>ZERO // </a:t>
            </a:r>
            <a:r>
              <a:rPr sz="1000" b="1" dirty="0">
                <a:latin typeface="Arial Narrow"/>
                <a:cs typeface="Arial Narrow"/>
              </a:rPr>
              <a:t>192-207 // 41-44-44 // 1.030g/197cm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Zero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374548"/>
            <a:ext cx="4905375" cy="537327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 smtClean="0"/>
              <a:t>UP</a:t>
            </a:r>
            <a:endParaRPr sz="1000" dirty="0"/>
          </a:p>
        </p:txBody>
      </p:sp>
      <p:sp>
        <p:nvSpPr>
          <p:cNvPr id="9" name="object 9"/>
          <p:cNvSpPr/>
          <p:nvPr/>
        </p:nvSpPr>
        <p:spPr>
          <a:xfrm>
            <a:off x="2" y="1079314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1047750"/>
            <a:ext cx="48647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DOUBLE POLING // 197-207 // 41-44-44 // 1.030g/197cm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2935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414874" y="2276997"/>
            <a:ext cx="538267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000" b="1" dirty="0">
                <a:latin typeface="Arial Narrow"/>
                <a:cs typeface="Arial Narrow"/>
              </a:rPr>
              <a:t>SPEEDMAX 3D DOUBLE POLING SPRINT // 191 // 41-44-44 // 1.030g/197cm // World Cup Plus</a:t>
            </a:r>
            <a:endParaRPr sz="1000" b="1" dirty="0">
              <a:latin typeface="Arial Narrow"/>
              <a:cs typeface="Arial Narrow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2" y="3639429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 txBox="1"/>
          <p:nvPr/>
        </p:nvSpPr>
        <p:spPr>
          <a:xfrm>
            <a:off x="414874" y="3607865"/>
            <a:ext cx="49860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RCS </a:t>
            </a:r>
            <a:r>
              <a:rPr sz="1000" b="1" dirty="0">
                <a:latin typeface="Arial Narrow"/>
                <a:cs typeface="Arial Narrow"/>
              </a:rPr>
              <a:t>CLASSIC </a:t>
            </a:r>
            <a:r>
              <a:rPr sz="1000" b="1" dirty="0" smtClean="0">
                <a:latin typeface="Arial Narrow"/>
                <a:cs typeface="Arial Narrow"/>
              </a:rPr>
              <a:t>PLUS </a:t>
            </a:r>
            <a:r>
              <a:rPr sz="1000" b="1" dirty="0">
                <a:latin typeface="Arial Narrow"/>
                <a:cs typeface="Arial Narrow"/>
              </a:rPr>
              <a:t>// 187-207 // 41-44-44 // 1.090g/197cm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2" y="2419350"/>
            <a:ext cx="9143993" cy="1167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/>
          <p:cNvSpPr/>
          <p:nvPr/>
        </p:nvSpPr>
        <p:spPr>
          <a:xfrm>
            <a:off x="2" y="2146113"/>
            <a:ext cx="9143993" cy="1167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5135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SKATE COLD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181-191 // 41-44-44 // 1.030g/186cm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Cold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088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414874" y="2114550"/>
            <a:ext cx="50787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3D SKATE PLUS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171-</a:t>
            </a:r>
            <a:r>
              <a:rPr sz="1000" b="1" dirty="0" smtClean="0">
                <a:latin typeface="Arial Narrow"/>
                <a:cs typeface="Arial Narrow"/>
              </a:rPr>
              <a:t>191 </a:t>
            </a:r>
            <a:r>
              <a:rPr sz="1000" b="1" dirty="0">
                <a:latin typeface="Arial Narrow"/>
                <a:cs typeface="Arial Narrow"/>
              </a:rPr>
              <a:t>// 41-44-44 // 1.030g/186cm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12707" y="3313495"/>
            <a:ext cx="9143993" cy="1167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 txBox="1"/>
          <p:nvPr/>
        </p:nvSpPr>
        <p:spPr>
          <a:xfrm>
            <a:off x="472024" y="3263263"/>
            <a:ext cx="50787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 Narrow"/>
                <a:cs typeface="Arial Narrow"/>
              </a:rPr>
              <a:t>SPEEDMAX 3D SKATE C-SPECIAL // 181-191 // 41-44-44 // 1.030g/186cm // World Cup C-Special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268537"/>
            <a:ext cx="4853305" cy="644406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 smtClean="0"/>
              <a:t>UP</a:t>
            </a:r>
            <a:endParaRPr sz="1000" dirty="0"/>
          </a:p>
        </p:txBody>
      </p:sp>
      <p:sp>
        <p:nvSpPr>
          <p:cNvPr id="7" name="object 7"/>
          <p:cNvSpPr/>
          <p:nvPr/>
        </p:nvSpPr>
        <p:spPr>
          <a:xfrm>
            <a:off x="2" y="1001589"/>
            <a:ext cx="9143993" cy="1170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971550"/>
            <a:ext cx="45345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AEROLITE-COMBI-60 </a:t>
            </a:r>
            <a:r>
              <a:rPr sz="1000" b="1" dirty="0">
                <a:latin typeface="Arial Narrow"/>
                <a:cs typeface="Arial Narrow"/>
              </a:rPr>
              <a:t>// 182-202 // 41-44-44 // 1.300g/187cm // World Cup Pro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" y="2332458"/>
            <a:ext cx="9143993" cy="1170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2302419"/>
            <a:ext cx="46443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AEROLITE-CLASSIC-60 </a:t>
            </a:r>
            <a:r>
              <a:rPr sz="1000" b="1" dirty="0">
                <a:latin typeface="Arial Narrow"/>
                <a:cs typeface="Arial Narrow"/>
              </a:rPr>
              <a:t>// 187-207 // 41-44-44 // 1.300g/197cm // World Cup Pro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240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414874" y="3607865"/>
            <a:ext cx="49860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LS COMBI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sz="1000" b="1" dirty="0" smtClean="0">
                <a:latin typeface="Arial Narrow"/>
                <a:cs typeface="Arial Narrow"/>
              </a:rPr>
              <a:t>1</a:t>
            </a:r>
            <a:r>
              <a:rPr lang="en-US" sz="1000" b="1" dirty="0" smtClean="0">
                <a:latin typeface="Arial Narrow"/>
                <a:cs typeface="Arial Narrow"/>
              </a:rPr>
              <a:t>72</a:t>
            </a:r>
            <a:r>
              <a:rPr sz="1000" b="1" dirty="0" smtClean="0">
                <a:latin typeface="Arial Narrow"/>
                <a:cs typeface="Arial Narrow"/>
              </a:rPr>
              <a:t>-207 </a:t>
            </a:r>
            <a:r>
              <a:rPr sz="1000" b="1" dirty="0">
                <a:latin typeface="Arial Narrow"/>
                <a:cs typeface="Arial Narrow"/>
              </a:rPr>
              <a:t>// 41-44-44 // </a:t>
            </a:r>
            <a:r>
              <a:rPr sz="1000" b="1" dirty="0" smtClean="0">
                <a:latin typeface="Arial Narrow"/>
                <a:cs typeface="Arial Narrow"/>
              </a:rPr>
              <a:t>1.</a:t>
            </a:r>
            <a:r>
              <a:rPr lang="en-US" sz="1000" b="1" dirty="0" smtClean="0">
                <a:latin typeface="Arial Narrow"/>
                <a:cs typeface="Arial Narrow"/>
              </a:rPr>
              <a:t>42</a:t>
            </a:r>
            <a:r>
              <a:rPr sz="1000" b="1" dirty="0" smtClean="0">
                <a:latin typeface="Arial Narrow"/>
                <a:cs typeface="Arial Narrow"/>
              </a:rPr>
              <a:t>0g/1</a:t>
            </a:r>
            <a:r>
              <a:rPr lang="en-US" sz="1000" b="1" dirty="0" smtClean="0">
                <a:latin typeface="Arial Narrow"/>
                <a:cs typeface="Arial Narrow"/>
              </a:rPr>
              <a:t>86</a:t>
            </a:r>
            <a:r>
              <a:rPr sz="1000" b="1" dirty="0" smtClean="0">
                <a:latin typeface="Arial Narrow"/>
                <a:cs typeface="Arial Narrow"/>
              </a:rPr>
              <a:t>cm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33232" r="11324" b="33728"/>
          <a:stretch/>
        </p:blipFill>
        <p:spPr>
          <a:xfrm>
            <a:off x="215282" y="3867150"/>
            <a:ext cx="8564086" cy="926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761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CLASSIC PLUS 902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1305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CLASSIC PLUS 902</a:t>
            </a:r>
            <a:endParaRPr sz="1000" dirty="0">
              <a:latin typeface="Arial Narrow"/>
              <a:cs typeface="Arial Narrow"/>
            </a:endParaRPr>
          </a:p>
          <a:p>
            <a:pPr marL="12700" marR="9525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модель нового поколения для классического хода. Конструкция 902, в которой давление на мысок и пятку снижено, обеспечивает надежное держание в подъем и отличное скольжение на подготовленных трассах и в условиях мягкого снега.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максимальную скорость на лыжне.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099310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Скользящая боковая поверхность</a:t>
            </a:r>
          </a:p>
          <a:p>
            <a:pPr marL="12700">
              <a:lnSpc>
                <a:spcPts val="1055"/>
              </a:lnSpc>
            </a:pPr>
            <a:r>
              <a:rPr lang="ru-RU" sz="900" dirty="0">
                <a:latin typeface="Arial Narrow"/>
                <a:cs typeface="Arial Narrow"/>
              </a:rPr>
              <a:t>- Отличная динамика и прекрасное скольжение</a:t>
            </a:r>
          </a:p>
          <a:p>
            <a:pPr marL="12700">
              <a:lnSpc>
                <a:spcPts val="1055"/>
              </a:lnSpc>
            </a:pPr>
            <a:r>
              <a:rPr lang="ru-RU" sz="900" dirty="0">
                <a:latin typeface="Arial Narrow"/>
                <a:cs typeface="Arial Narrow"/>
              </a:rPr>
              <a:t>- Идеальны для высокой влажности и крупнозернистого снега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902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63554" y="2110798"/>
            <a:ext cx="911225" cy="107914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endParaRPr lang="ru-RU" sz="9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  <a:spcBef>
                <a:spcPts val="275"/>
              </a:spcBef>
            </a:pPr>
            <a:endParaRPr lang="ru-RU" sz="9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</a:pP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5"/>
              </a:lnSpc>
            </a:pPr>
            <a:r>
              <a:rPr sz="900" dirty="0">
                <a:latin typeface="Arial Narrow"/>
                <a:cs typeface="Arial Narrow"/>
              </a:rPr>
              <a:t>Base / Climbing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zone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95810" y="2316091"/>
            <a:ext cx="1925940" cy="83035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6197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N07419</a:t>
            </a:r>
            <a:r>
              <a:rPr lang="en-US" sz="900" dirty="0">
                <a:latin typeface="Arial Narrow"/>
                <a:cs typeface="Arial Narrow"/>
              </a:rPr>
              <a:t> Soft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N07519 Medium</a:t>
            </a:r>
            <a:r>
              <a:rPr lang="ru-RU"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N07619 Stiff,</a:t>
            </a:r>
            <a:endParaRPr lang="ru-RU" sz="900" dirty="0">
              <a:latin typeface="Arial Narrow"/>
              <a:cs typeface="Arial Narrow"/>
            </a:endParaRPr>
          </a:p>
          <a:p>
            <a:pPr marL="12700" marR="561975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192-207, </a:t>
            </a:r>
            <a:r>
              <a:rPr lang="en-US" sz="900" dirty="0">
                <a:latin typeface="Arial Narrow"/>
                <a:cs typeface="Arial Narrow"/>
              </a:rPr>
              <a:t>187-207</a:t>
            </a:r>
            <a:r>
              <a:rPr lang="ru-RU"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197-207</a:t>
            </a:r>
          </a:p>
          <a:p>
            <a:pPr marL="12700">
              <a:lnSpc>
                <a:spcPts val="985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1.030g/197cm</a:t>
            </a:r>
          </a:p>
          <a:p>
            <a:pPr marL="12700">
              <a:lnSpc>
                <a:spcPts val="1055"/>
              </a:lnSpc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7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297081"/>
            <a:ext cx="2760345" cy="74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Carbon;Classic  902;RACE CODE;RFID – Chip inside;Finish First;DTG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Plus/Coarse;Prewaxed;Precision Pairing System;CFC -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Computer  Flex Control;FCF - Fischer Carbon</a:t>
            </a:r>
            <a:r>
              <a:rPr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486993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281839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761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CLASSIC PLUS 812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0289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CLASSIC PLUS 812</a:t>
            </a:r>
            <a:r>
              <a:rPr sz="1000" b="1" spc="-20" dirty="0">
                <a:latin typeface="Arial Narrow"/>
                <a:cs typeface="Arial Narrow"/>
              </a:rPr>
              <a:t> 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модель нового поколения для классического хода. Конструкция 812 классических лыж с более длинной и динамической зоной колодки для минимизации истирания мази держания при скольжении.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максимальную скорость на лыжне.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77415" cy="110735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</a:p>
          <a:p>
            <a:pPr marL="12700">
              <a:lnSpc>
                <a:spcPts val="1055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Широкий температурный диапазон использования</a:t>
            </a: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812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911225" cy="8928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5"/>
              </a:lnSpc>
            </a:pPr>
            <a:r>
              <a:rPr sz="900" dirty="0">
                <a:latin typeface="Arial Narrow"/>
                <a:cs typeface="Arial Narrow"/>
              </a:rPr>
              <a:t>Base / Climbing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zone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120472" y="2318769"/>
            <a:ext cx="1877477" cy="676467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6197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N08419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Soft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N08519 Medium</a:t>
            </a:r>
            <a:r>
              <a:rPr sz="900" dirty="0">
                <a:latin typeface="Arial Narrow"/>
                <a:cs typeface="Arial Narrow"/>
              </a:rPr>
              <a:t> 187-207</a:t>
            </a:r>
          </a:p>
          <a:p>
            <a:pPr marL="12700">
              <a:lnSpc>
                <a:spcPts val="985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1.030g/197cm</a:t>
            </a:r>
          </a:p>
          <a:p>
            <a:pPr marL="12700">
              <a:lnSpc>
                <a:spcPts val="1055"/>
              </a:lnSpc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7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297081"/>
            <a:ext cx="2753360" cy="74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Carbon;Classic  812;RACE CODE;RFID – Chip inside;Finish First;DTG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Plus;Prewaxed;Precision Pairing System;CFC - Computer Flex  Control;FCF - Fischer Carbon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486993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761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SPEEDMAX 3D CLASSIC COLD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02890" cy="1274067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CLASSIC </a:t>
            </a:r>
            <a:r>
              <a:rPr lang="en-US" sz="1000" b="1" dirty="0" smtClean="0">
                <a:latin typeface="Arial Narrow"/>
                <a:cs typeface="Arial Narrow"/>
              </a:rPr>
              <a:t>COLD</a:t>
            </a:r>
            <a:endParaRPr sz="1000" dirty="0">
              <a:latin typeface="Arial Narrow"/>
              <a:cs typeface="Arial Narrow"/>
            </a:endParaRPr>
          </a:p>
          <a:p>
            <a:pPr fontAlgn="base">
              <a:lnSpc>
                <a:spcPts val="1000"/>
              </a:lnSpc>
            </a:pPr>
            <a:endParaRPr lang="en-US" sz="900" dirty="0" smtClean="0">
              <a:latin typeface="Arial Narrow"/>
            </a:endParaRPr>
          </a:p>
          <a:p>
            <a:pPr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Профессиональная </a:t>
            </a:r>
            <a:r>
              <a:rPr lang="ru-RU" sz="900" dirty="0">
                <a:latin typeface="Arial Narrow"/>
              </a:rPr>
              <a:t>модель нового поколения для классического хода. Благодаря мелкой структуре, модель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прекрасно работает в холодных и сухих условиях при температуре ниже -2°C.</a:t>
            </a:r>
          </a:p>
          <a:p>
            <a:pPr lvl="0" fontAlgn="base">
              <a:lnSpc>
                <a:spcPts val="1000"/>
              </a:lnSpc>
            </a:pPr>
            <a:r>
              <a:rPr lang="ru-RU" sz="900" dirty="0">
                <a:latin typeface="Arial Narrow"/>
              </a:rPr>
              <a:t>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гарантируют максимальную скорость на лыжне.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77415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</a:p>
          <a:p>
            <a:pPr marL="12700">
              <a:lnSpc>
                <a:spcPts val="1055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Инновационные технологии</a:t>
            </a: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0349" y="3486150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691297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27166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717649"/>
            <a:ext cx="694944" cy="390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29801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717649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911225" cy="8928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5"/>
              </a:lnSpc>
            </a:pPr>
            <a:r>
              <a:rPr sz="900" dirty="0">
                <a:latin typeface="Arial Narrow"/>
                <a:cs typeface="Arial Narrow"/>
              </a:rPr>
              <a:t>Base / Climbing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zone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120472" y="2318769"/>
            <a:ext cx="2023528" cy="7021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61975">
              <a:lnSpc>
                <a:spcPts val="1030"/>
              </a:lnSpc>
              <a:spcBef>
                <a:spcPts val="175"/>
              </a:spcBef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N18119, Soft; N18219, Medium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192-207; 192-207 </a:t>
            </a:r>
            <a:endParaRPr lang="ru-RU" sz="900" dirty="0" smtClean="0">
              <a:solidFill>
                <a:srgbClr val="000000"/>
              </a:solidFill>
              <a:latin typeface="Arial Narrow"/>
            </a:endParaRPr>
          </a:p>
          <a:p>
            <a:pPr marL="12700" marR="561975">
              <a:lnSpc>
                <a:spcPts val="1030"/>
              </a:lnSpc>
              <a:spcBef>
                <a:spcPts val="175"/>
              </a:spcBef>
            </a:pPr>
            <a:r>
              <a:rPr sz="900" dirty="0" smtClean="0">
                <a:latin typeface="Arial Narrow"/>
                <a:cs typeface="Arial Narrow"/>
              </a:rPr>
              <a:t>41-44-44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1.030g/197cm</a:t>
            </a:r>
          </a:p>
          <a:p>
            <a:pPr marL="12700">
              <a:lnSpc>
                <a:spcPts val="1055"/>
              </a:lnSpc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</a:t>
            </a:r>
            <a:r>
              <a:rPr lang="en-US" sz="900" dirty="0" smtClean="0">
                <a:latin typeface="Arial Narrow"/>
                <a:cs typeface="Arial Narrow"/>
              </a:rPr>
              <a:t>Cold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/</a:t>
            </a:r>
            <a:r>
              <a:rPr sz="900" spc="-7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490868"/>
            <a:ext cx="2753360" cy="7251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</a:t>
            </a:r>
            <a:r>
              <a:rPr sz="900" dirty="0" err="1" smtClean="0">
                <a:latin typeface="Arial Narrow"/>
                <a:cs typeface="Arial Narrow"/>
              </a:rPr>
              <a:t>Carbon;RACE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CODE;RFID – Chip inside;Finish First;DTG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Plus;Prewaxed;Precision Pairing System;CFC - Computer Flex  Control;FCF - Fischer Carbon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490868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948769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680780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33614" r="10417" b="29169"/>
          <a:stretch/>
        </p:blipFill>
        <p:spPr>
          <a:xfrm>
            <a:off x="212374" y="1089018"/>
            <a:ext cx="8709376" cy="1025532"/>
          </a:xfrm>
          <a:prstGeom prst="rect">
            <a:avLst/>
          </a:prstGeom>
        </p:spPr>
      </p:pic>
      <p:sp>
        <p:nvSpPr>
          <p:cNvPr id="25" name="object 9"/>
          <p:cNvSpPr txBox="1"/>
          <p:nvPr/>
        </p:nvSpPr>
        <p:spPr>
          <a:xfrm>
            <a:off x="8297762" y="4271660"/>
            <a:ext cx="616585" cy="251992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</a:t>
            </a:r>
            <a:r>
              <a:rPr lang="en-US" sz="800" dirty="0" smtClean="0">
                <a:latin typeface="Arial Narrow"/>
                <a:cs typeface="Arial Narrow"/>
              </a:rPr>
              <a:t>Cold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26" name="object 13"/>
          <p:cNvSpPr/>
          <p:nvPr/>
        </p:nvSpPr>
        <p:spPr>
          <a:xfrm>
            <a:off x="7597140" y="429801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2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8652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ZERO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77173" y="2060742"/>
            <a:ext cx="2216785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endParaRPr lang="en-US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  <a:endParaRPr lang="en-US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Оптимальны при температурах около 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1968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Zero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088986"/>
            <a:ext cx="612648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420277" cy="43281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N09219</a:t>
            </a:r>
            <a:r>
              <a:rPr lang="en-US" sz="900" dirty="0">
                <a:latin typeface="Arial Narrow"/>
                <a:cs typeface="Arial Narrow"/>
              </a:rPr>
              <a:t> Soft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N09319 Medium</a:t>
            </a:r>
            <a:r>
              <a:rPr sz="900" dirty="0">
                <a:latin typeface="Arial Narrow"/>
                <a:cs typeface="Arial Narrow"/>
              </a:rPr>
              <a:t>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192-207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1.030g/197cm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462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Zero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54630" cy="74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 Carbon;Zero;RACE CODE;RFID – Chip inside;Finish First;DTG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Plus;Prewaxed;Classic 902;Precision Pairing  System;CFC - Computer Flex Control;FCF - Fischer Carbon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" name="object 4"/>
          <p:cNvSpPr txBox="1"/>
          <p:nvPr/>
        </p:nvSpPr>
        <p:spPr>
          <a:xfrm>
            <a:off x="405349" y="2060739"/>
            <a:ext cx="280797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ZERO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классическая модель </a:t>
            </a:r>
            <a:r>
              <a:rPr lang="ru-RU" sz="900" dirty="0" err="1">
                <a:latin typeface="Arial Narrow"/>
                <a:cs typeface="Arial Narrow"/>
              </a:rPr>
              <a:t>Zero</a:t>
            </a:r>
            <a:r>
              <a:rPr lang="ru-RU" sz="900" dirty="0">
                <a:latin typeface="Arial Narrow"/>
                <a:cs typeface="Arial Narrow"/>
              </a:rPr>
              <a:t>+ имеет специальную комбинированную вставку в зоне колодки. Лыжи предназначены для соревнований и тренировок в сложных погодных условиях при температуре около 0°С и теплее.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максимальную скорость на лыжне.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46 0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626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DOUBLE</a:t>
            </a:r>
            <a:r>
              <a:rPr spc="-95" dirty="0"/>
              <a:t> </a:t>
            </a:r>
            <a:r>
              <a:rPr dirty="0"/>
              <a:t>POLING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1178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DOUBLE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POLING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модель предназначена для одновременного </a:t>
            </a:r>
            <a:r>
              <a:rPr lang="ru-RU" sz="900" dirty="0" err="1">
                <a:latin typeface="Arial Narrow"/>
                <a:cs typeface="Arial Narrow"/>
              </a:rPr>
              <a:t>бесшажного</a:t>
            </a:r>
            <a:r>
              <a:rPr lang="ru-RU" sz="900" dirty="0">
                <a:latin typeface="Arial Narrow"/>
                <a:cs typeface="Arial Narrow"/>
              </a:rPr>
              <a:t> хода. Специальный прогиб лыж сочетает в себе преимущества коньковой и классической конструкции. Оптимально работают при температуре от -10°C и выше.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максимальную скорость на лыжне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03120" cy="58156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endParaRPr lang="en-US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N09519,  197-207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1.030g/197cm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751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635250" cy="74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Plus;RACE CODE;RFID – Chip inside;Finish  First;Prewaxed;Precision Pairing System;CFC - Computer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Flex  Control;FCF - Fischer Carbon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776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DOUBLE POLING</a:t>
            </a:r>
            <a:r>
              <a:rPr spc="-100" dirty="0"/>
              <a:t> </a:t>
            </a:r>
            <a:r>
              <a:rPr dirty="0"/>
              <a:t>SPRINT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1813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DOUBLE POLING</a:t>
            </a:r>
            <a:r>
              <a:rPr sz="1000" b="1" spc="-1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SPRINT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модель предназначена для одновременного </a:t>
            </a:r>
            <a:r>
              <a:rPr lang="ru-RU" sz="900" dirty="0" err="1">
                <a:latin typeface="Arial Narrow"/>
                <a:cs typeface="Arial Narrow"/>
              </a:rPr>
              <a:t>бесшажного</a:t>
            </a:r>
            <a:r>
              <a:rPr lang="ru-RU" sz="900" dirty="0">
                <a:latin typeface="Arial Narrow"/>
                <a:cs typeface="Arial Narrow"/>
              </a:rPr>
              <a:t> хода. Специальный прогиб лыж сочетает в себе преимущества коньковой и классической конструкции. Оптимально работают при температуре от -10°C и выше.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максимальную скорость на лыжне.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03120" cy="58156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endParaRPr lang="en-US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911225" cy="8928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87655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5"/>
              </a:lnSpc>
            </a:pPr>
            <a:r>
              <a:rPr sz="900" dirty="0">
                <a:latin typeface="Arial Narrow"/>
                <a:cs typeface="Arial Narrow"/>
              </a:rPr>
              <a:t>Base / Climbing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zone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675005" cy="6877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99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N09619,  191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985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1.030g/197cm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297081"/>
            <a:ext cx="2635250" cy="74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Plus;RACE CODE;RFID – Chip inside;Finish  First;Prewaxed;Precision Pairing System;CFC - Computer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Flex  Control;FCF - Fischer Carbon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Fiber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486993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719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 CLASSIC PLUS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59075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RCS CLASSIC PLUS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Классическая модель для спортсменов и амбициозных любителей: профиль, структура и база идентичны </a:t>
            </a:r>
            <a:r>
              <a:rPr lang="ru-RU" sz="900" dirty="0" err="1">
                <a:latin typeface="Arial Narrow"/>
                <a:cs typeface="Arial Narrow"/>
              </a:rPr>
              <a:t>топовым</a:t>
            </a:r>
            <a:r>
              <a:rPr lang="ru-RU" sz="900" dirty="0">
                <a:latin typeface="Arial Narrow"/>
                <a:cs typeface="Arial Narrow"/>
              </a:rPr>
              <a:t> моделям Кубка мира. Теперь с технологией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. Оптимально работают при температуре от -10°C и выше.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099310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Технологии Кубка мира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Отличная динамика и прекрасное скольжение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Для погодных условий -10°C и теплее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627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812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05071" y="2317530"/>
            <a:ext cx="1954044" cy="43281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N19419</a:t>
            </a:r>
            <a:r>
              <a:rPr lang="en-US" sz="900" dirty="0">
                <a:latin typeface="Arial Narrow"/>
                <a:cs typeface="Arial Narrow"/>
              </a:rPr>
              <a:t> Soft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N19519 Medium, N19619 Stiff </a:t>
            </a:r>
            <a:r>
              <a:rPr sz="900" dirty="0">
                <a:latin typeface="Arial Narrow"/>
                <a:cs typeface="Arial Narrow"/>
              </a:rPr>
              <a:t> 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187-207</a:t>
            </a:r>
            <a:r>
              <a:rPr lang="en-US" sz="900" dirty="0">
                <a:latin typeface="Arial Narrow"/>
                <a:cs typeface="Arial Narrow"/>
              </a:rPr>
              <a:t>, 187-207, 197-207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lang="en-US" sz="900" spc="-15" dirty="0">
                <a:latin typeface="Arial Narrow"/>
                <a:cs typeface="Arial Narrow"/>
              </a:rPr>
              <a:t>             </a:t>
            </a:r>
            <a:r>
              <a:rPr sz="900" dirty="0">
                <a:latin typeface="Arial Narrow"/>
                <a:cs typeface="Arial Narrow"/>
              </a:rPr>
              <a:t>1.090g/197cm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373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59075" cy="6153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Plus;Classic  812;Finish First;Prewaxed;Precision Pairing System;CFC -  Computer Flex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Control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Pro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S50119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27 9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2975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AEROLITE-CLASSIC-60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77490" cy="101758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AEROLITE-CLASSIC-60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ru-RU" sz="900" dirty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Спортивные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smtClean="0">
                <a:latin typeface="Arial Narrow"/>
              </a:rPr>
              <a:t>классические </a:t>
            </a:r>
            <a:r>
              <a:rPr lang="ru-RU" sz="900" dirty="0">
                <a:latin typeface="Arial Narrow"/>
              </a:rPr>
              <a:t>лыжи для активных любителей.  Облегченный сердечник </a:t>
            </a:r>
            <a:r>
              <a:rPr lang="en-US" sz="900" dirty="0">
                <a:latin typeface="Arial Narrow"/>
                <a:cs typeface="Arial Narrow"/>
              </a:rPr>
              <a:t>Air Core </a:t>
            </a:r>
            <a:r>
              <a:rPr lang="en-US" sz="900" dirty="0" err="1">
                <a:latin typeface="Arial Narrow"/>
                <a:cs typeface="Arial Narrow"/>
              </a:rPr>
              <a:t>Basalite</a:t>
            </a:r>
            <a:r>
              <a:rPr lang="ru-RU" sz="900" dirty="0">
                <a:latin typeface="Arial Narrow"/>
              </a:rPr>
              <a:t> 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 обеспечивают отличную работу лыж в любых погодных условиях.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3" y="2060742"/>
            <a:ext cx="2261871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ru-RU" sz="900" dirty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Для активных любителей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Новый сотовый сердечник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N28020,  187-207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1.300g/197cm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0118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581910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</a:t>
            </a:r>
            <a:r>
              <a:rPr sz="900" spc="-5" dirty="0">
                <a:latin typeface="Arial Narrow"/>
                <a:cs typeface="Arial Narrow"/>
              </a:rPr>
              <a:t>Basalite;Efficient </a:t>
            </a:r>
            <a:r>
              <a:rPr sz="900" dirty="0">
                <a:latin typeface="Arial Narrow"/>
                <a:cs typeface="Arial Narrow"/>
              </a:rPr>
              <a:t>Forward;Speed Grinding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2.0;Power  Layer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442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S55220</a:t>
            </a:r>
            <a:endParaRPr sz="900">
              <a:latin typeface="Arial Narrow"/>
              <a:cs typeface="Arial Narrow"/>
            </a:endParaRPr>
          </a:p>
          <a:p>
            <a:pPr marL="12700" marR="42164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9902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AEROLITE-COMBI-60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27960" cy="101758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AEROLITE-COMBI-60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ru-RU" sz="900" dirty="0" smtClean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900" dirty="0" smtClean="0">
                <a:latin typeface="Arial Narrow"/>
              </a:rPr>
              <a:t>Спортивные универсальный </a:t>
            </a:r>
            <a:r>
              <a:rPr lang="ru-RU" sz="900" dirty="0">
                <a:latin typeface="Arial Narrow"/>
              </a:rPr>
              <a:t>лыжи для активных любителей.  Облегченный сердечник </a:t>
            </a:r>
            <a:r>
              <a:rPr lang="en-US" sz="900" dirty="0">
                <a:latin typeface="Arial Narrow"/>
                <a:cs typeface="Arial Narrow"/>
              </a:rPr>
              <a:t>Air Core </a:t>
            </a:r>
            <a:r>
              <a:rPr lang="en-US" sz="900" dirty="0" err="1">
                <a:latin typeface="Arial Narrow"/>
                <a:cs typeface="Arial Narrow"/>
              </a:rPr>
              <a:t>Basalite</a:t>
            </a:r>
            <a:r>
              <a:rPr lang="ru-RU" sz="900" dirty="0">
                <a:latin typeface="Arial Narrow"/>
              </a:rPr>
              <a:t> 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 обеспечивают отличную работу лыж в любых погодных условиях. Лыжи с платформой IFP</a:t>
            </a:r>
            <a:r>
              <a:rPr lang="ru-RU" sz="900" dirty="0" smtClean="0">
                <a:latin typeface="Arial Narrow"/>
              </a:rPr>
              <a:t>. Подходят для катания как коньком так и классикой.</a:t>
            </a:r>
            <a:endParaRPr lang="ru-RU" sz="900" dirty="0">
              <a:latin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176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>
              <a:lnSpc>
                <a:spcPts val="1000"/>
              </a:lnSpc>
            </a:pPr>
            <a:endParaRPr lang="ru-RU" sz="900" dirty="0">
              <a:latin typeface="Arial Narrow"/>
            </a:endParaRP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Для активных любителей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Отличная устойчивость и управляемость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Новый сотовый сердечник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1598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N27520,  182-202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1.300g/187cm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20349" y="2843386"/>
            <a:ext cx="190118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297081"/>
            <a:ext cx="2115185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00" dirty="0">
                <a:latin typeface="Arial Narrow"/>
                <a:cs typeface="Arial Narrow"/>
              </a:rPr>
              <a:t>Air Core Basalite;Speed Grinding 2.0;Power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Layer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486993"/>
            <a:ext cx="71310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Combi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S57520</a:t>
            </a:r>
            <a:endParaRPr sz="900">
              <a:latin typeface="Arial Narrow"/>
              <a:cs typeface="Arial Narrow"/>
            </a:endParaRPr>
          </a:p>
          <a:p>
            <a:pPr marL="12700" marR="38989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Combi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322987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374548"/>
            <a:ext cx="5512435" cy="537327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 smtClean="0"/>
              <a:t>UP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" y="1003112"/>
            <a:ext cx="9143994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971550"/>
            <a:ext cx="49390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CARBONLITE </a:t>
            </a:r>
            <a:r>
              <a:rPr sz="1000" b="1" dirty="0">
                <a:latin typeface="Arial Narrow"/>
                <a:cs typeface="Arial Narrow"/>
              </a:rPr>
              <a:t>SKATE COLD </a:t>
            </a:r>
            <a:r>
              <a:rPr sz="1000" b="1" dirty="0" smtClean="0">
                <a:latin typeface="Arial Narrow"/>
                <a:cs typeface="Arial Narrow"/>
              </a:rPr>
              <a:t>// 17</a:t>
            </a:r>
            <a:r>
              <a:rPr lang="en-US" sz="1000" b="1" dirty="0" smtClean="0">
                <a:latin typeface="Arial Narrow"/>
                <a:cs typeface="Arial Narrow"/>
              </a:rPr>
              <a:t>6</a:t>
            </a:r>
            <a:r>
              <a:rPr sz="1000" b="1" dirty="0" smtClean="0">
                <a:latin typeface="Arial Narrow"/>
                <a:cs typeface="Arial Narrow"/>
              </a:rPr>
              <a:t>-191 </a:t>
            </a:r>
            <a:r>
              <a:rPr sz="1000" b="1" dirty="0">
                <a:latin typeface="Arial Narrow"/>
                <a:cs typeface="Arial Narrow"/>
              </a:rPr>
              <a:t>// 41-44-44 // 1.060g/186cm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Cold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" y="2321271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2289707"/>
            <a:ext cx="5043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CARBONLITE </a:t>
            </a:r>
            <a:r>
              <a:rPr sz="1000" b="1" dirty="0">
                <a:latin typeface="Arial Narrow"/>
                <a:cs typeface="Arial Narrow"/>
              </a:rPr>
              <a:t>SKATE PLUS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171-191 // 41-44-44 // 1.060g/186cm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2" y="3639429"/>
            <a:ext cx="9143993" cy="1167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414874" y="3607865"/>
            <a:ext cx="45808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RCS </a:t>
            </a:r>
            <a:r>
              <a:rPr sz="1000" b="1" dirty="0">
                <a:latin typeface="Arial Narrow"/>
                <a:cs typeface="Arial Narrow"/>
              </a:rPr>
              <a:t>SKATE </a:t>
            </a:r>
            <a:r>
              <a:rPr sz="1000" b="1" dirty="0" smtClean="0">
                <a:latin typeface="Arial Narrow"/>
                <a:cs typeface="Arial Narrow"/>
              </a:rPr>
              <a:t>PLUS </a:t>
            </a:r>
            <a:r>
              <a:rPr sz="1000" b="1" dirty="0">
                <a:latin typeface="Arial Narrow"/>
                <a:cs typeface="Arial Narrow"/>
              </a:rPr>
              <a:t>// 171-191 // 41-44-44 // 1.090g/186cm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feld 7"/>
          <p:cNvSpPr txBox="1"/>
          <p:nvPr/>
        </p:nvSpPr>
        <p:spPr>
          <a:xfrm>
            <a:off x="361950" y="374249"/>
            <a:ext cx="387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en-US" sz="2800" b="1" dirty="0">
                <a:latin typeface="Arial Narrow"/>
              </a:rPr>
              <a:t>LS</a:t>
            </a:r>
            <a:r>
              <a:rPr sz="2800" b="1" i="0" u="none" strike="noStrike" dirty="0">
                <a:latin typeface="Arial Narrow"/>
              </a:rPr>
              <a:t> </a:t>
            </a:r>
            <a:r>
              <a:rPr lang="en-US" sz="2800" b="1" i="0" u="none" strike="noStrike" dirty="0">
                <a:latin typeface="Arial Narrow"/>
              </a:rPr>
              <a:t>COMBI</a:t>
            </a:r>
            <a:endParaRPr sz="2800" b="1" i="0" u="none" strike="noStrike" dirty="0">
              <a:latin typeface="Arial Narrow"/>
            </a:endParaRPr>
          </a:p>
        </p:txBody>
      </p:sp>
      <p:sp>
        <p:nvSpPr>
          <p:cNvPr id="7" name="Textfeld 8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LS COMBI</a:t>
            </a:r>
          </a:p>
        </p:txBody>
      </p:sp>
      <p:sp>
        <p:nvSpPr>
          <p:cNvPr id="9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3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4"/>
          <p:cNvSpPr txBox="1"/>
          <p:nvPr/>
        </p:nvSpPr>
        <p:spPr>
          <a:xfrm>
            <a:off x="361950" y="2234696"/>
            <a:ext cx="2698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Универсальные лыжи для активных любителей. Сердечник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Air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, гоночный профиль и универсальная скользящая поверхность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обеспечивают отличную работу лыж в любых погодных условиях. Модель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Combi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позволяет кататься как классическим, так и коньковым ходом. </a:t>
            </a:r>
          </a:p>
        </p:txBody>
      </p:sp>
      <p:sp>
        <p:nvSpPr>
          <p:cNvPr id="14" name="Textfeld 15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активных любителей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Отличная устойчивость и управляемость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любых погодных условий</a:t>
            </a:r>
          </a:p>
        </p:txBody>
      </p:sp>
      <p:sp>
        <p:nvSpPr>
          <p:cNvPr id="15" name="Textfeld 16"/>
          <p:cNvSpPr txBox="1"/>
          <p:nvPr/>
        </p:nvSpPr>
        <p:spPr>
          <a:xfrm>
            <a:off x="6117527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N77719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, 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Xtra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Stiff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N77819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17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2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-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207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,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Xtra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900" dirty="0" err="1">
                <a:solidFill>
                  <a:srgbClr val="000000"/>
                </a:solidFill>
                <a:latin typeface="Arial"/>
              </a:rPr>
              <a:t>Stiff</a:t>
            </a:r>
            <a:r>
              <a:rPr lang="de-AT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"/>
              </a:rPr>
              <a:t> 197, 202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Профиль: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41-44-44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Вес/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1.420g / 187cm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База: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8"/>
          <p:cNvSpPr txBox="1"/>
          <p:nvPr/>
        </p:nvSpPr>
        <p:spPr>
          <a:xfrm>
            <a:off x="3238691" y="3627333"/>
            <a:ext cx="2698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Модель: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COMPACT IFP </a:t>
            </a:r>
          </a:p>
          <a:p>
            <a:pPr fontAlgn="base">
              <a:lnSpc>
                <a:spcPts val="1000"/>
              </a:lnSpc>
            </a:pPr>
            <a:r>
              <a:rPr lang="de-DE" sz="900" dirty="0">
                <a:solidFill>
                  <a:srgbClr val="000000"/>
                </a:solidFill>
                <a:latin typeface="Arial Narrow"/>
              </a:rPr>
              <a:t>	BLACK/GRAY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S62019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Стиль:	</a:t>
            </a:r>
            <a:r>
              <a:rPr lang="de-DE" sz="900" dirty="0" err="1">
                <a:solidFill>
                  <a:srgbClr val="000000"/>
                </a:solidFill>
                <a:latin typeface="Arial Narrow"/>
              </a:rPr>
              <a:t>Combi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Фиксация:	</a:t>
            </a:r>
            <a:r>
              <a:rPr lang="de-DE" sz="900" dirty="0" err="1">
                <a:solidFill>
                  <a:srgbClr val="000000"/>
                </a:solidFill>
                <a:latin typeface="Arial Narrow"/>
              </a:rPr>
              <a:t>step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-in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pic>
        <p:nvPicPr>
          <p:cNvPr id="18" name="Bild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83" y="3676650"/>
            <a:ext cx="476250" cy="476250"/>
          </a:xfrm>
          <a:prstGeom prst="rect">
            <a:avLst/>
          </a:prstGeom>
        </p:spPr>
      </p:pic>
      <p:pic>
        <p:nvPicPr>
          <p:cNvPr id="19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83" y="4295775"/>
            <a:ext cx="619125" cy="428625"/>
          </a:xfrm>
          <a:prstGeom prst="rect">
            <a:avLst/>
          </a:prstGeom>
        </p:spPr>
      </p:pic>
      <p:sp>
        <p:nvSpPr>
          <p:cNvPr id="20" name="Textfeld 18"/>
          <p:cNvSpPr txBox="1"/>
          <p:nvPr/>
        </p:nvSpPr>
        <p:spPr>
          <a:xfrm>
            <a:off x="6844608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"/>
              </a:rPr>
              <a:t>Power Layer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844608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 dirty="0">
                <a:solidFill>
                  <a:srgbClr val="000000"/>
                </a:solidFill>
                <a:latin typeface="Arial"/>
              </a:rPr>
              <a:t>Speed Grinding</a:t>
            </a:r>
          </a:p>
        </p:txBody>
      </p:sp>
      <p:pic>
        <p:nvPicPr>
          <p:cNvPr id="22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858" y="3670856"/>
            <a:ext cx="476250" cy="476250"/>
          </a:xfrm>
          <a:prstGeom prst="rect">
            <a:avLst/>
          </a:prstGeom>
        </p:spPr>
      </p:pic>
      <p:sp>
        <p:nvSpPr>
          <p:cNvPr id="23" name="Textfeld 33"/>
          <p:cNvSpPr txBox="1"/>
          <p:nvPr/>
        </p:nvSpPr>
        <p:spPr>
          <a:xfrm>
            <a:off x="7930055" y="3627333"/>
            <a:ext cx="1381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ctr" fontAlgn="base"/>
            <a:r>
              <a:rPr sz="800" b="0" i="0" u="none" strike="noStrike" dirty="0">
                <a:solidFill>
                  <a:srgbClr val="000000"/>
                </a:solidFill>
                <a:latin typeface="Arial"/>
              </a:rPr>
              <a:t>Air Tec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33232" r="11324" b="33728"/>
          <a:stretch/>
        </p:blipFill>
        <p:spPr>
          <a:xfrm>
            <a:off x="215282" y="1098351"/>
            <a:ext cx="8564086" cy="926110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6 5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405349" y="3453038"/>
            <a:ext cx="2115185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900" dirty="0" smtClean="0">
                <a:latin typeface="Arial Narrow"/>
                <a:cs typeface="Arial Narrow"/>
              </a:rPr>
              <a:t>Air </a:t>
            </a:r>
            <a:r>
              <a:rPr lang="en-US" sz="900" dirty="0" err="1">
                <a:latin typeface="Arial Narrow"/>
                <a:cs typeface="Arial Narrow"/>
              </a:rPr>
              <a:t>T</a:t>
            </a:r>
            <a:r>
              <a:rPr lang="en-US" sz="900" dirty="0" err="1" smtClean="0">
                <a:latin typeface="Arial Narrow"/>
                <a:cs typeface="Arial Narrow"/>
              </a:rPr>
              <a:t>ec;</a:t>
            </a:r>
            <a:r>
              <a:rPr sz="900" dirty="0" err="1" smtClean="0">
                <a:latin typeface="Arial Narrow"/>
                <a:cs typeface="Arial Narrow"/>
              </a:rPr>
              <a:t>Speed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dirty="0" err="1" smtClean="0">
                <a:latin typeface="Arial Narrow"/>
                <a:cs typeface="Arial Narrow"/>
              </a:rPr>
              <a:t>Grinding;Power</a:t>
            </a:r>
            <a:r>
              <a:rPr sz="900" spc="-95" dirty="0" smtClean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Layer</a:t>
            </a:r>
          </a:p>
        </p:txBody>
      </p:sp>
      <p:sp>
        <p:nvSpPr>
          <p:cNvPr id="28" name="object 21"/>
          <p:cNvSpPr txBox="1"/>
          <p:nvPr/>
        </p:nvSpPr>
        <p:spPr>
          <a:xfrm>
            <a:off x="347300" y="4944824"/>
            <a:ext cx="322987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OMBI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58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93001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9850" algn="l"/>
                <a:tab pos="2589530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TWIN	SKIN	RACE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" y="1023368"/>
            <a:ext cx="9143993" cy="1167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991805"/>
            <a:ext cx="59353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SPEEDMAX 3D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187-207 // 41-44-44 // 1.030g/197cm // World Cup Plus / Twin Skin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Mohair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414874" y="2239135"/>
            <a:ext cx="5755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CARBON PRO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187-207 // 41-44-44 // 1.080g/197cm // World Cup Plus / Twin Skin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Mohair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158750" y="2317129"/>
            <a:ext cx="8769348" cy="1122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-69850" y="3571930"/>
            <a:ext cx="9143994" cy="1167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/>
          <p:nvPr/>
        </p:nvSpPr>
        <p:spPr>
          <a:xfrm>
            <a:off x="345022" y="3540368"/>
            <a:ext cx="54375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RACE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187-207 // 41-44-44 // 1.190g/197cm // World Cup Pro / Twin Skin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Mohair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321543"/>
            <a:ext cx="5686425" cy="590546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 smtClean="0"/>
              <a:t>UP</a:t>
            </a:r>
            <a:endParaRPr sz="1000" dirty="0"/>
          </a:p>
        </p:txBody>
      </p:sp>
      <p:sp>
        <p:nvSpPr>
          <p:cNvPr id="9" name="object 9"/>
          <p:cNvSpPr/>
          <p:nvPr/>
        </p:nvSpPr>
        <p:spPr>
          <a:xfrm>
            <a:off x="2" y="1003114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971550"/>
            <a:ext cx="55708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PRO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sz="1000" b="1" dirty="0">
                <a:latin typeface="Arial Narrow"/>
                <a:cs typeface="Arial Narrow"/>
              </a:rPr>
              <a:t>182-207 // 41-44-44 // 1.330g/197cm // World Cup Pro / Twin Skin Mohair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Mix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356" y="2343150"/>
            <a:ext cx="9143994" cy="1170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2" y="3638550"/>
            <a:ext cx="9143994" cy="1170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 txBox="1"/>
          <p:nvPr/>
        </p:nvSpPr>
        <p:spPr>
          <a:xfrm>
            <a:off x="414874" y="2252638"/>
            <a:ext cx="55708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</a:t>
            </a:r>
            <a:r>
              <a:rPr lang="en-US" sz="1000" b="1" dirty="0" smtClean="0">
                <a:latin typeface="Arial Narrow"/>
                <a:cs typeface="Arial Narrow"/>
              </a:rPr>
              <a:t>POWER EF</a:t>
            </a:r>
            <a:r>
              <a:rPr sz="1000" b="1" dirty="0" smtClean="0">
                <a:latin typeface="Arial Narrow"/>
                <a:cs typeface="Arial Narrow"/>
              </a:rPr>
              <a:t> // </a:t>
            </a:r>
            <a:r>
              <a:rPr lang="en-US" sz="1000" b="1" dirty="0" smtClean="0">
                <a:latin typeface="Arial Narrow"/>
                <a:cs typeface="Arial Narrow"/>
              </a:rPr>
              <a:t>179</a:t>
            </a:r>
            <a:r>
              <a:rPr sz="1000" b="1" dirty="0" smtClean="0">
                <a:latin typeface="Arial Narrow"/>
                <a:cs typeface="Arial Narrow"/>
              </a:rPr>
              <a:t>-20</a:t>
            </a:r>
            <a:r>
              <a:rPr lang="en-US" sz="1000" b="1" dirty="0" smtClean="0">
                <a:latin typeface="Arial Narrow"/>
                <a:cs typeface="Arial Narrow"/>
              </a:rPr>
              <a:t>4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5</a:t>
            </a:r>
            <a:r>
              <a:rPr sz="1000" b="1" dirty="0" smtClean="0">
                <a:latin typeface="Arial Narrow"/>
                <a:cs typeface="Arial Narrow"/>
              </a:rPr>
              <a:t>1-4</a:t>
            </a:r>
            <a:r>
              <a:rPr lang="en-US" sz="1000" b="1" dirty="0" smtClean="0">
                <a:latin typeface="Arial Narrow"/>
                <a:cs typeface="Arial Narrow"/>
              </a:rPr>
              <a:t>6</a:t>
            </a:r>
            <a:r>
              <a:rPr sz="1000" b="1" dirty="0" smtClean="0">
                <a:latin typeface="Arial Narrow"/>
                <a:cs typeface="Arial Narrow"/>
              </a:rPr>
              <a:t>-4</a:t>
            </a:r>
            <a:r>
              <a:rPr lang="en-US" sz="1000" b="1" dirty="0" smtClean="0">
                <a:latin typeface="Arial Narrow"/>
                <a:cs typeface="Arial Narrow"/>
              </a:rPr>
              <a:t>9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sz="1000" b="1" dirty="0" smtClean="0">
                <a:latin typeface="Arial Narrow"/>
                <a:cs typeface="Arial Narrow"/>
              </a:rPr>
              <a:t>1.3</a:t>
            </a:r>
            <a:r>
              <a:rPr lang="en-US" sz="1000" b="1" dirty="0" smtClean="0">
                <a:latin typeface="Arial Narrow"/>
                <a:cs typeface="Arial Narrow"/>
              </a:rPr>
              <a:t>6</a:t>
            </a:r>
            <a:r>
              <a:rPr sz="1000" b="1" dirty="0" smtClean="0">
                <a:latin typeface="Arial Narrow"/>
                <a:cs typeface="Arial Narrow"/>
              </a:rPr>
              <a:t>0g/19</a:t>
            </a:r>
            <a:r>
              <a:rPr lang="en-US" sz="1000" b="1" dirty="0" smtClean="0">
                <a:latin typeface="Arial Narrow"/>
                <a:cs typeface="Arial Narrow"/>
              </a:rPr>
              <a:t>4</a:t>
            </a:r>
            <a:r>
              <a:rPr sz="1000" b="1" dirty="0" smtClean="0">
                <a:latin typeface="Arial Narrow"/>
                <a:cs typeface="Arial Narrow"/>
              </a:rPr>
              <a:t>cm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 Twin Skin Mohair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Mix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414874" y="3548038"/>
            <a:ext cx="55708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 Narrow"/>
                <a:cs typeface="Arial Narrow"/>
              </a:rPr>
              <a:t>TWIN SKIN </a:t>
            </a:r>
            <a:r>
              <a:rPr lang="en-US" sz="1000" b="1" dirty="0" smtClean="0">
                <a:latin typeface="Arial Narrow"/>
                <a:cs typeface="Arial Narrow"/>
              </a:rPr>
              <a:t>SPORT </a:t>
            </a:r>
            <a:r>
              <a:rPr lang="en-US" sz="1000" b="1" dirty="0">
                <a:latin typeface="Arial Narrow"/>
                <a:cs typeface="Arial Narrow"/>
              </a:rPr>
              <a:t>EF // 179-204 </a:t>
            </a:r>
            <a:r>
              <a:rPr sz="1000" b="1" dirty="0" smtClean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52</a:t>
            </a:r>
            <a:r>
              <a:rPr sz="1000" b="1" dirty="0" smtClean="0">
                <a:latin typeface="Arial Narrow"/>
                <a:cs typeface="Arial Narrow"/>
              </a:rPr>
              <a:t>-4</a:t>
            </a:r>
            <a:r>
              <a:rPr lang="en-US" sz="1000" b="1" dirty="0" smtClean="0">
                <a:latin typeface="Arial Narrow"/>
                <a:cs typeface="Arial Narrow"/>
              </a:rPr>
              <a:t>8</a:t>
            </a:r>
            <a:r>
              <a:rPr sz="1000" b="1" dirty="0" smtClean="0">
                <a:latin typeface="Arial Narrow"/>
                <a:cs typeface="Arial Narrow"/>
              </a:rPr>
              <a:t>-</a:t>
            </a:r>
            <a:r>
              <a:rPr lang="en-US" sz="1000" b="1" dirty="0" smtClean="0">
                <a:latin typeface="Arial Narrow"/>
                <a:cs typeface="Arial Narrow"/>
              </a:rPr>
              <a:t>50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sz="1000" b="1" dirty="0" smtClean="0">
                <a:latin typeface="Arial Narrow"/>
                <a:cs typeface="Arial Narrow"/>
              </a:rPr>
              <a:t>1.</a:t>
            </a:r>
            <a:r>
              <a:rPr lang="en-US" sz="1000" b="1" dirty="0" smtClean="0">
                <a:latin typeface="Arial Narrow"/>
                <a:cs typeface="Arial Narrow"/>
              </a:rPr>
              <a:t>67</a:t>
            </a:r>
            <a:r>
              <a:rPr sz="1000" b="1" dirty="0" smtClean="0">
                <a:latin typeface="Arial Narrow"/>
                <a:cs typeface="Arial Narrow"/>
              </a:rPr>
              <a:t>0g/197cm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r>
              <a:rPr lang="en-US" sz="1000" b="1" dirty="0" smtClean="0">
                <a:latin typeface="Arial Narrow"/>
                <a:cs typeface="Arial Narrow"/>
              </a:rPr>
              <a:t> </a:t>
            </a:r>
            <a:r>
              <a:rPr sz="1000" b="1" dirty="0" smtClean="0">
                <a:latin typeface="Arial Narrow"/>
                <a:cs typeface="Arial Narrow"/>
              </a:rPr>
              <a:t>/ </a:t>
            </a:r>
            <a:r>
              <a:rPr sz="1000" b="1" dirty="0">
                <a:latin typeface="Arial Narrow"/>
                <a:cs typeface="Arial Narrow"/>
              </a:rPr>
              <a:t>Twin Skin Mohair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Mix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5777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SPEEDMAX 3D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36850" cy="11245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SPEEDMAX 3D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Новая профессиональная модель лыж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для классического хода – ваше главное преимущество на лыжне, особенно на жесткой трассе и льду. Уникальная технология скользящей боковой поверхности  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лучшее взаимодействие с мазями скольжения и максимальную скорость на лыжне.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448976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Скользящая боковая поверхность</a:t>
            </a:r>
            <a:r>
              <a:rPr lang="en-US" sz="900" dirty="0">
                <a:latin typeface="Arial Narrow"/>
                <a:cs typeface="Arial Narrow"/>
              </a:rPr>
              <a:t> 	                        - </a:t>
            </a:r>
            <a:r>
              <a:rPr lang="ru-RU" sz="900" dirty="0">
                <a:latin typeface="Arial Narrow"/>
                <a:cs typeface="Arial Narrow"/>
              </a:rPr>
              <a:t>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en-US" sz="900" dirty="0">
                <a:latin typeface="Arial Narrow"/>
                <a:cs typeface="Arial Narrow"/>
              </a:rPr>
              <a:t>                 - </a:t>
            </a:r>
            <a:r>
              <a:rPr lang="ru-RU" sz="900" dirty="0">
                <a:latin typeface="Arial Narrow"/>
                <a:cs typeface="Arial Narrow"/>
              </a:rPr>
              <a:t>Надежное держание, в </a:t>
            </a:r>
            <a:r>
              <a:rPr lang="ru-RU" sz="900" dirty="0" err="1">
                <a:latin typeface="Arial Narrow"/>
                <a:cs typeface="Arial Narrow"/>
              </a:rPr>
              <a:t>т.ч</a:t>
            </a:r>
            <a:r>
              <a:rPr lang="ru-RU" sz="900" dirty="0">
                <a:latin typeface="Arial Narrow"/>
                <a:cs typeface="Arial Narrow"/>
              </a:rPr>
              <a:t>. на жесткой трассе и льду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31381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902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8774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N06419</a:t>
            </a:r>
            <a:r>
              <a:rPr lang="en-US" sz="900" dirty="0">
                <a:latin typeface="Arial Narrow"/>
                <a:cs typeface="Arial Narrow"/>
              </a:rPr>
              <a:t> Soft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N06519 Medium, N06619 Stiff</a:t>
            </a:r>
            <a:r>
              <a:rPr sz="900" dirty="0">
                <a:latin typeface="Arial Narrow"/>
                <a:cs typeface="Arial Narrow"/>
              </a:rPr>
              <a:t> 192-207</a:t>
            </a:r>
            <a:r>
              <a:rPr lang="en-US" sz="900" dirty="0">
                <a:latin typeface="Arial Narrow"/>
                <a:cs typeface="Arial Narrow"/>
              </a:rPr>
              <a:t>, 187-207, 197-207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1.030g/197cm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2633978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753360" cy="7861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Carbon;Classic  902;RACE CODE;RFID – Chip inside;Finish First;DTG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Plus;Prewaxed;Precision Pairing System;CFC - Computer Flex  Control;FCF - Fischer Carbon </a:t>
            </a:r>
            <a:r>
              <a:rPr sz="900" spc="-5" dirty="0">
                <a:latin typeface="Arial Narrow"/>
                <a:cs typeface="Arial Narrow"/>
              </a:rPr>
              <a:t>Fiber;Twin</a:t>
            </a:r>
            <a:r>
              <a:rPr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950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 yellow  S49119</a:t>
            </a:r>
          </a:p>
          <a:p>
            <a:pPr marL="12700" marR="4667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46 0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479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CARBON PRO</a:t>
            </a:r>
            <a:r>
              <a:rPr spc="-100" dirty="0"/>
              <a:t> </a:t>
            </a:r>
            <a:r>
              <a:rPr dirty="0"/>
              <a:t>SOFT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8193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CARBON PRO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spc="-15" dirty="0" smtClean="0">
                <a:latin typeface="Arial Narrow"/>
                <a:cs typeface="Arial Narrow"/>
              </a:rPr>
              <a:t>Обновленная классическая модель с более широким и коротким </a:t>
            </a:r>
            <a:r>
              <a:rPr lang="ru-RU" sz="900" spc="-15" dirty="0" err="1" smtClean="0">
                <a:latin typeface="Arial Narrow"/>
                <a:cs typeface="Arial Narrow"/>
              </a:rPr>
              <a:t>камусом</a:t>
            </a:r>
            <a:r>
              <a:rPr lang="ru-RU" sz="900" spc="-15" dirty="0">
                <a:latin typeface="Arial Narrow"/>
                <a:cs typeface="Arial Narrow"/>
              </a:rPr>
              <a:t> </a:t>
            </a:r>
            <a:r>
              <a:rPr lang="ru-RU" sz="900" spc="-15" dirty="0" smtClean="0">
                <a:latin typeface="Arial Narrow"/>
                <a:cs typeface="Arial Narrow"/>
              </a:rPr>
              <a:t>для надежного держания в любых погодных условиях. Профессиональная скользящая поверхность </a:t>
            </a:r>
            <a:r>
              <a:rPr lang="en-US" sz="900" spc="-15" dirty="0" smtClean="0">
                <a:latin typeface="Arial Narrow"/>
                <a:cs typeface="Arial Narrow"/>
              </a:rPr>
              <a:t>WC Plus </a:t>
            </a:r>
            <a:r>
              <a:rPr lang="ru-RU" sz="900" spc="-15" dirty="0" smtClean="0">
                <a:latin typeface="Arial Narrow"/>
                <a:cs typeface="Arial Narrow"/>
              </a:rPr>
              <a:t>и 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ru-RU" sz="900" dirty="0">
                <a:latin typeface="Arial Narrow"/>
                <a:cs typeface="Arial Narrow"/>
              </a:rPr>
              <a:t> гарантируют лучшее взаимодействие с мазями скольжения и максимальную скорость на лыжне.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20376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 err="1" smtClean="0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smtClean="0">
                <a:latin typeface="Arial Narrow"/>
                <a:cs typeface="Arial Narrow"/>
              </a:rPr>
              <a:t>из 100% мохера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                       - </a:t>
            </a:r>
            <a:r>
              <a:rPr lang="ru-RU" sz="900" dirty="0">
                <a:latin typeface="Arial Narrow"/>
                <a:cs typeface="Arial Narrow"/>
              </a:rPr>
              <a:t>Метод холодной склейки </a:t>
            </a:r>
            <a:r>
              <a:rPr lang="ru-RU" sz="900" dirty="0" err="1">
                <a:latin typeface="Arial Narrow"/>
                <a:cs typeface="Arial Narrow"/>
              </a:rPr>
              <a:t>Cold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Base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Bonding</a:t>
            </a:r>
            <a:r>
              <a:rPr lang="en-US" sz="900" dirty="0">
                <a:latin typeface="Arial Narrow"/>
                <a:cs typeface="Arial Narrow"/>
              </a:rPr>
              <a:t>                 - </a:t>
            </a:r>
            <a:r>
              <a:rPr lang="ru-RU" sz="900" dirty="0">
                <a:latin typeface="Arial Narrow"/>
                <a:cs typeface="Arial Narrow"/>
              </a:rPr>
              <a:t>Надежное держание, в </a:t>
            </a:r>
            <a:r>
              <a:rPr lang="ru-RU" sz="900" dirty="0" err="1">
                <a:latin typeface="Arial Narrow"/>
                <a:cs typeface="Arial Narrow"/>
              </a:rPr>
              <a:t>т.ч</a:t>
            </a:r>
            <a:r>
              <a:rPr lang="ru-RU" sz="900" dirty="0">
                <a:latin typeface="Arial Narrow"/>
                <a:cs typeface="Arial Narrow"/>
              </a:rPr>
              <a:t>. на жесткой трассе и льду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10553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54374"/>
            <a:ext cx="627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902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96629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2" y="2318769"/>
            <a:ext cx="19536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N13420</a:t>
            </a:r>
            <a:r>
              <a:rPr lang="en-US" sz="900" dirty="0">
                <a:latin typeface="Arial Narrow"/>
                <a:cs typeface="Arial Narrow"/>
              </a:rPr>
              <a:t> Soft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N13520 Medium, N13620 Stiff</a:t>
            </a:r>
            <a:r>
              <a:rPr sz="900" dirty="0">
                <a:latin typeface="Arial Narrow"/>
                <a:cs typeface="Arial Narrow"/>
              </a:rPr>
              <a:t>  187-207</a:t>
            </a:r>
            <a:r>
              <a:rPr lang="en-US" sz="900" dirty="0">
                <a:latin typeface="Arial Narrow"/>
                <a:cs typeface="Arial Narrow"/>
              </a:rPr>
              <a:t>, 187-207, 197-207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1.080g/197cm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649001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733040" cy="65468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Cold Base Bonding;Air Core Carbon;Classic 902;DTG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Plus;Finish First;Prewaxed;Precision Pairing System;CFC -  Computer Flex Control;FCF - Fischer Carbon </a:t>
            </a:r>
            <a:r>
              <a:rPr sz="900" spc="-5" dirty="0">
                <a:latin typeface="Arial Narrow"/>
                <a:cs typeface="Arial Narrow"/>
              </a:rPr>
              <a:t>Fiber;Twin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Pro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S50119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26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32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718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RACE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479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RACE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Классическая модель лыж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для спортсменов и активных любителей.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, выполненный из 100% мохера, обеспечивает прекрасное сцепление со снегом в широком температурном диапазоне.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96576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165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latin typeface="Arial Narrow"/>
                <a:cs typeface="Arial Narrow"/>
              </a:rPr>
              <a:t>- </a:t>
            </a:r>
            <a:r>
              <a:rPr lang="ru-RU" sz="900" dirty="0">
                <a:latin typeface="Arial Narrow"/>
                <a:cs typeface="Arial Narrow"/>
              </a:rPr>
              <a:t>Надежный и легкий сердечник </a:t>
            </a:r>
            <a:r>
              <a:rPr lang="ru-RU" sz="900" dirty="0" err="1">
                <a:latin typeface="Arial Narrow"/>
                <a:cs typeface="Arial Narrow"/>
              </a:rPr>
              <a:t>Aircore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                   - </a:t>
            </a:r>
            <a:r>
              <a:rPr lang="ru-RU" sz="900" dirty="0">
                <a:latin typeface="Arial Narrow"/>
                <a:cs typeface="Arial Narrow"/>
              </a:rPr>
              <a:t>Надежное держание, в </a:t>
            </a:r>
            <a:r>
              <a:rPr lang="ru-RU" sz="900" dirty="0" err="1">
                <a:latin typeface="Arial Narrow"/>
                <a:cs typeface="Arial Narrow"/>
              </a:rPr>
              <a:t>т.ч</a:t>
            </a:r>
            <a:r>
              <a:rPr lang="ru-RU" sz="900" dirty="0">
                <a:latin typeface="Arial Narrow"/>
                <a:cs typeface="Arial Narrow"/>
              </a:rPr>
              <a:t>. на жесткой трассе и льду</a:t>
            </a:r>
            <a:r>
              <a:rPr lang="en-US" sz="900" dirty="0">
                <a:latin typeface="Arial Narrow"/>
                <a:cs typeface="Arial Narrow"/>
              </a:rPr>
              <a:t> 		                - </a:t>
            </a:r>
            <a:r>
              <a:rPr lang="ru-RU" sz="900" dirty="0">
                <a:latin typeface="Arial Narrow"/>
                <a:cs typeface="Arial Narrow"/>
              </a:rPr>
              <a:t>Возможность двигать крепление под разные условия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34620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  Pro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54374"/>
            <a:ext cx="45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Classic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812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96629"/>
            <a:ext cx="6508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Precision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Pairing  System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4202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N20519</a:t>
            </a:r>
            <a:r>
              <a:rPr lang="en-US" sz="900" dirty="0">
                <a:latin typeface="Arial Narrow"/>
                <a:cs typeface="Arial Narrow"/>
              </a:rPr>
              <a:t> Medium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N20619 Stiff</a:t>
            </a:r>
            <a:r>
              <a:rPr sz="900" dirty="0">
                <a:latin typeface="Arial Narrow"/>
                <a:cs typeface="Arial Narrow"/>
              </a:rPr>
              <a:t> 187-207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1.190g/197cm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2572801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722245" cy="65468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Core Basalite Pro;Classic 812;DTG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Plus;Precision  Pairing System;Finish First;Prewaxed;CFC - Computer Flex  Control;Power </a:t>
            </a:r>
            <a:r>
              <a:rPr sz="900" spc="-5" dirty="0">
                <a:latin typeface="Arial Narrow"/>
                <a:cs typeface="Arial Narrow"/>
              </a:rPr>
              <a:t>Edge;Twin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442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S55220</a:t>
            </a:r>
            <a:endParaRPr sz="900">
              <a:latin typeface="Arial Narrow"/>
              <a:cs typeface="Arial Narrow"/>
            </a:endParaRPr>
          </a:p>
          <a:p>
            <a:pPr marL="12700" marR="42164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r>
              <a:rPr lang="en-US" dirty="0" smtClean="0"/>
              <a:t>6 0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5242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PRO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9082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PRO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Классическая модель лыж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для спортсменов и активных любителей.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, выполненный из 70% мохера и 30% синтетики, обеспечивает прекрасное сцепление со снегом в широком температурном диапазоне. Технология</a:t>
            </a:r>
            <a:r>
              <a:rPr lang="en-US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облегчает продвижение вперёд и прощает ошибки начинающим лыжникам.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35350" y="2060742"/>
            <a:ext cx="259080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32080">
              <a:lnSpc>
                <a:spcPts val="1030"/>
              </a:lnSpc>
              <a:spcBef>
                <a:spcPts val="645"/>
              </a:spcBef>
            </a:pPr>
            <a:r>
              <a:rPr lang="ru-RU" sz="900" spc="-5" dirty="0">
                <a:latin typeface="Arial Narrow"/>
                <a:cs typeface="Arial Narrow"/>
              </a:rPr>
              <a:t>- Технология </a:t>
            </a:r>
            <a:r>
              <a:rPr lang="ru-RU" sz="900" spc="-5" dirty="0" err="1">
                <a:latin typeface="Arial Narrow"/>
                <a:cs typeface="Arial Narrow"/>
              </a:rPr>
              <a:t>Efficient</a:t>
            </a:r>
            <a:r>
              <a:rPr lang="ru-RU" sz="900" spc="-5" dirty="0">
                <a:latin typeface="Arial Narrow"/>
                <a:cs typeface="Arial Narrow"/>
              </a:rPr>
              <a:t> </a:t>
            </a:r>
            <a:r>
              <a:rPr lang="ru-RU" sz="900" spc="-5" dirty="0" err="1">
                <a:latin typeface="Arial Narrow"/>
                <a:cs typeface="Arial Narrow"/>
              </a:rPr>
              <a:t>Forward</a:t>
            </a:r>
            <a:r>
              <a:rPr lang="ru-RU" sz="900" spc="-5" dirty="0">
                <a:latin typeface="Arial Narrow"/>
                <a:cs typeface="Arial Narrow"/>
              </a:rPr>
              <a:t> для надежного держания и оптимального скольжения</a:t>
            </a:r>
            <a:r>
              <a:rPr lang="en-US" sz="900" spc="-5" dirty="0">
                <a:latin typeface="Arial Narrow"/>
                <a:cs typeface="Arial Narrow"/>
              </a:rPr>
              <a:t>                        	                         - </a:t>
            </a:r>
            <a:r>
              <a:rPr lang="ru-RU" sz="900" spc="-5" dirty="0">
                <a:latin typeface="Arial Narrow"/>
                <a:cs typeface="Arial Narrow"/>
              </a:rPr>
              <a:t>Надежное держание, в </a:t>
            </a:r>
            <a:r>
              <a:rPr lang="ru-RU" sz="900" spc="-5" dirty="0" err="1">
                <a:latin typeface="Arial Narrow"/>
                <a:cs typeface="Arial Narrow"/>
              </a:rPr>
              <a:t>т.ч</a:t>
            </a:r>
            <a:r>
              <a:rPr lang="ru-RU" sz="900" spc="-5" dirty="0">
                <a:latin typeface="Arial Narrow"/>
                <a:cs typeface="Arial Narrow"/>
              </a:rPr>
              <a:t>. на жесткой трассе и льду</a:t>
            </a:r>
            <a:r>
              <a:rPr lang="en-US" sz="900" spc="-5" dirty="0">
                <a:latin typeface="Arial Narrow"/>
                <a:cs typeface="Arial Narrow"/>
              </a:rPr>
              <a:t>    - </a:t>
            </a:r>
            <a:r>
              <a:rPr lang="ru-RU" sz="900" spc="-5" dirty="0">
                <a:latin typeface="Arial Narrow"/>
                <a:cs typeface="Arial Narrow"/>
              </a:rPr>
              <a:t>Возможность двигать крепление под разные условия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304290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 Tec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386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Twin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3440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N23519</a:t>
            </a:r>
            <a:r>
              <a:rPr lang="en-US" sz="900" dirty="0">
                <a:latin typeface="Arial Narrow"/>
                <a:cs typeface="Arial Narrow"/>
              </a:rPr>
              <a:t> Medium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N23619 Stiff</a:t>
            </a:r>
            <a:r>
              <a:rPr sz="900" dirty="0">
                <a:latin typeface="Arial Narrow"/>
                <a:cs typeface="Arial Narrow"/>
              </a:rPr>
              <a:t>  182-207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1.330g/197cm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725201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 Mohair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Mix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450465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Basalite;Speed Grinding </a:t>
            </a:r>
            <a:r>
              <a:rPr sz="900" spc="-5" dirty="0">
                <a:latin typeface="Arial Narrow"/>
                <a:cs typeface="Arial Narrow"/>
              </a:rPr>
              <a:t>2.0;Efficient Forward;Twin  </a:t>
            </a:r>
            <a:r>
              <a:rPr sz="900" dirty="0">
                <a:latin typeface="Arial Narrow"/>
                <a:cs typeface="Arial Narrow"/>
              </a:rPr>
              <a:t>Skin;Rental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Protector;Power Layer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4422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S55220</a:t>
            </a:r>
            <a:endParaRPr sz="900">
              <a:latin typeface="Arial Narrow"/>
              <a:cs typeface="Arial Narrow"/>
            </a:endParaRPr>
          </a:p>
          <a:p>
            <a:pPr marL="12700" marR="42164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4383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18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4475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POWER EF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7177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POWER EF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Классическая модель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для начинающих лыжников. Новая конструкция с технологией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прощает ошибки в технике катания и требует меньше усилий для отталкивания.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из мохера обеспечивает прекрасное сцепление со снегом в широком температурном диапазоне. Лыжи с платформой IFP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304290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 Tec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386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Twin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4964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N42020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Medium, N42120 Stiff</a:t>
            </a:r>
            <a:r>
              <a:rPr sz="900" dirty="0">
                <a:latin typeface="Arial Narrow"/>
                <a:cs typeface="Arial Narrow"/>
              </a:rPr>
              <a:t>  179-204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51-46-49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1.360g/194cm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2564128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Mix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450465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Basalite;Speed Grinding </a:t>
            </a:r>
            <a:r>
              <a:rPr sz="900" spc="-5" dirty="0">
                <a:latin typeface="Arial Narrow"/>
                <a:cs typeface="Arial Narrow"/>
              </a:rPr>
              <a:t>2.0;Efficient Forward;Twin  </a:t>
            </a:r>
            <a:r>
              <a:rPr sz="900" dirty="0">
                <a:latin typeface="Arial Narrow"/>
                <a:cs typeface="Arial Narrow"/>
              </a:rPr>
              <a:t>Skin;Rental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Protector;Power Layer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82804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Control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Step-In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grey  S60020</a:t>
            </a:r>
            <a:endParaRPr sz="900">
              <a:latin typeface="Arial Narrow"/>
              <a:cs typeface="Arial Narrow"/>
            </a:endParaRPr>
          </a:p>
          <a:p>
            <a:pPr marL="12700" marR="5048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7282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3435350" y="2060742"/>
            <a:ext cx="259080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32080">
              <a:lnSpc>
                <a:spcPts val="1030"/>
              </a:lnSpc>
              <a:spcBef>
                <a:spcPts val="645"/>
              </a:spcBef>
            </a:pPr>
            <a:r>
              <a:rPr lang="ru-RU" sz="900" spc="-5" dirty="0">
                <a:latin typeface="Arial Narrow"/>
                <a:cs typeface="Arial Narrow"/>
              </a:rPr>
              <a:t>- Технология </a:t>
            </a:r>
            <a:r>
              <a:rPr lang="ru-RU" sz="900" spc="-5" dirty="0" err="1">
                <a:latin typeface="Arial Narrow"/>
                <a:cs typeface="Arial Narrow"/>
              </a:rPr>
              <a:t>Efficient</a:t>
            </a:r>
            <a:r>
              <a:rPr lang="ru-RU" sz="900" spc="-5" dirty="0">
                <a:latin typeface="Arial Narrow"/>
                <a:cs typeface="Arial Narrow"/>
              </a:rPr>
              <a:t> </a:t>
            </a:r>
            <a:r>
              <a:rPr lang="ru-RU" sz="900" spc="-5" dirty="0" err="1">
                <a:latin typeface="Arial Narrow"/>
                <a:cs typeface="Arial Narrow"/>
              </a:rPr>
              <a:t>Forward</a:t>
            </a:r>
            <a:r>
              <a:rPr lang="ru-RU" sz="900" spc="-5" dirty="0">
                <a:latin typeface="Arial Narrow"/>
                <a:cs typeface="Arial Narrow"/>
              </a:rPr>
              <a:t> для надежного держания и оптимального скольжения</a:t>
            </a:r>
            <a:r>
              <a:rPr lang="en-US" sz="900" spc="-5" dirty="0">
                <a:latin typeface="Arial Narrow"/>
                <a:cs typeface="Arial Narrow"/>
              </a:rPr>
              <a:t>                        	                         - </a:t>
            </a:r>
            <a:r>
              <a:rPr lang="ru-RU" sz="900" spc="-5" dirty="0">
                <a:latin typeface="Arial Narrow"/>
                <a:cs typeface="Arial Narrow"/>
              </a:rPr>
              <a:t>Надежное держание, в </a:t>
            </a:r>
            <a:r>
              <a:rPr lang="ru-RU" sz="900" spc="-5" dirty="0" err="1">
                <a:latin typeface="Arial Narrow"/>
                <a:cs typeface="Arial Narrow"/>
              </a:rPr>
              <a:t>т.ч</a:t>
            </a:r>
            <a:r>
              <a:rPr lang="ru-RU" sz="900" spc="-5" dirty="0">
                <a:latin typeface="Arial Narrow"/>
                <a:cs typeface="Arial Narrow"/>
              </a:rPr>
              <a:t>. на жесткой трассе и льду</a:t>
            </a:r>
            <a:r>
              <a:rPr lang="en-US" sz="900" spc="-5" dirty="0">
                <a:latin typeface="Arial Narrow"/>
                <a:cs typeface="Arial Narrow"/>
              </a:rPr>
              <a:t>    - </a:t>
            </a:r>
            <a:r>
              <a:rPr lang="ru-RU" sz="900" spc="-5" dirty="0">
                <a:latin typeface="Arial Narrow"/>
                <a:cs typeface="Arial Narrow"/>
              </a:rPr>
              <a:t>Возможность двигать крепление под разные условия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12 5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4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0873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SPORT</a:t>
            </a:r>
            <a:r>
              <a:rPr spc="-95" dirty="0"/>
              <a:t> </a:t>
            </a:r>
            <a:r>
              <a:rPr dirty="0"/>
              <a:t>EF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1114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SPORT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EF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Классическая модель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для начинающих лыжников. Новая конструкция с технологией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прощает ошибки в технике катания и требует меньше усилий для отталкивания.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из мохера обеспечивает прекрасное сцепление со снегом в широком температурном диапазоне. Лыжи с платформой IFP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361565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spc="-5" dirty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Надежная модель для любителей</a:t>
            </a:r>
            <a:r>
              <a:rPr lang="en-US" sz="900" spc="-5" dirty="0">
                <a:latin typeface="Arial Narrow"/>
                <a:cs typeface="Arial Narrow"/>
              </a:rPr>
              <a:t>                                - </a:t>
            </a:r>
            <a:r>
              <a:rPr lang="ru-RU" sz="900" spc="-5" dirty="0">
                <a:latin typeface="Arial Narrow"/>
                <a:cs typeface="Arial Narrow"/>
              </a:rPr>
              <a:t>Надежное держание, в </a:t>
            </a:r>
            <a:r>
              <a:rPr lang="ru-RU" sz="900" spc="-5" dirty="0" err="1">
                <a:latin typeface="Arial Narrow"/>
                <a:cs typeface="Arial Narrow"/>
              </a:rPr>
              <a:t>т.ч</a:t>
            </a:r>
            <a:r>
              <a:rPr lang="ru-RU" sz="900" spc="-5" dirty="0">
                <a:latin typeface="Arial Narrow"/>
                <a:cs typeface="Arial Narrow"/>
              </a:rPr>
              <a:t>. на жесткой трассе и льду </a:t>
            </a:r>
            <a:r>
              <a:rPr lang="en-US" sz="900" spc="-5" dirty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Эффективное отталкивание и продвижение вперед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15633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54374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266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Hybrid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386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Twin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7741"/>
            <a:ext cx="612648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N43520,  179-204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52-48-50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1.670g/194cm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268001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Mix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510155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900" dirty="0">
                <a:latin typeface="Arial Narrow"/>
                <a:cs typeface="Arial Narrow"/>
              </a:rPr>
              <a:t>Air Channel;Efficient Forward;Hybrid;Twin Skin;Ultra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Tuning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0802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25" dirty="0">
                <a:latin typeface="Arial Narrow"/>
                <a:cs typeface="Arial Narrow"/>
              </a:rPr>
              <a:t>Tour </a:t>
            </a:r>
            <a:r>
              <a:rPr sz="900" dirty="0">
                <a:latin typeface="Arial Narrow"/>
                <a:cs typeface="Arial Narrow"/>
              </a:rPr>
              <a:t>Step-In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white  S60417</a:t>
            </a:r>
            <a:endParaRPr sz="900">
              <a:latin typeface="Arial Narrow"/>
              <a:cs typeface="Arial Narrow"/>
            </a:endParaRPr>
          </a:p>
          <a:p>
            <a:pPr marL="12700" marR="38481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268541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TWIN SKIN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8 0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951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996622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268537"/>
            <a:ext cx="4448175" cy="874394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/>
              <a:t>UP</a:t>
            </a: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000" dirty="0" smtClean="0"/>
              <a:t>RCS </a:t>
            </a:r>
            <a:r>
              <a:rPr sz="1000" dirty="0"/>
              <a:t>SKATE PLUS STIFF // 176-191 // 41-44-44 // 1.090g/186cm // World Cup</a:t>
            </a:r>
            <a:r>
              <a:rPr sz="1000" spc="-100" dirty="0"/>
              <a:t> </a:t>
            </a:r>
            <a:r>
              <a:rPr sz="1000" dirty="0"/>
              <a:t>Plus</a:t>
            </a: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-14142" y="2108848"/>
            <a:ext cx="9143994" cy="1167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400730" y="2077286"/>
            <a:ext cx="377062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SCS </a:t>
            </a:r>
            <a:r>
              <a:rPr sz="1000" b="1" dirty="0">
                <a:latin typeface="Arial Narrow"/>
                <a:cs typeface="Arial Narrow"/>
              </a:rPr>
              <a:t>SKATE // 171-191 // 41-44-44 // 1.270g/186cm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Pro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414874" y="3209424"/>
            <a:ext cx="507787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AEROLITE-SKATE-</a:t>
            </a:r>
            <a:r>
              <a:rPr lang="en-US" sz="1000" b="1" dirty="0" smtClean="0">
                <a:latin typeface="Arial Narrow"/>
                <a:cs typeface="Arial Narrow"/>
              </a:rPr>
              <a:t>RUSSIALOPPET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sz="1000" b="1" dirty="0" smtClean="0">
                <a:latin typeface="Arial Narrow"/>
                <a:cs typeface="Arial Narrow"/>
              </a:rPr>
              <a:t>1</a:t>
            </a:r>
            <a:r>
              <a:rPr lang="en-US" sz="1000" b="1" dirty="0" smtClean="0">
                <a:latin typeface="Arial Narrow"/>
                <a:cs typeface="Arial Narrow"/>
              </a:rPr>
              <a:t>71</a:t>
            </a:r>
            <a:r>
              <a:rPr sz="1000" b="1" dirty="0" smtClean="0">
                <a:latin typeface="Arial Narrow"/>
                <a:cs typeface="Arial Narrow"/>
              </a:rPr>
              <a:t>-191 </a:t>
            </a:r>
            <a:r>
              <a:rPr sz="1000" b="1" dirty="0">
                <a:latin typeface="Arial Narrow"/>
                <a:cs typeface="Arial Narrow"/>
              </a:rPr>
              <a:t>// 41-44-44 // 1.200g/186cm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Pro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38999" r="12189" b="35947"/>
          <a:stretch/>
        </p:blipFill>
        <p:spPr>
          <a:xfrm>
            <a:off x="539750" y="3562350"/>
            <a:ext cx="81534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4008754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1535" algn="l"/>
                <a:tab pos="292798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FITNESS	NC	LINE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8BFE9F5E-EF1C-4F78-A83C-5DD107252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862" y="949612"/>
            <a:ext cx="9990423" cy="16983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874" y="1051142"/>
            <a:ext cx="53155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AFFINITY</a:t>
            </a:r>
            <a:r>
              <a:rPr sz="1000" b="1" dirty="0" smtClean="0">
                <a:latin typeface="Arial Narrow"/>
                <a:cs typeface="Arial Narrow"/>
              </a:rPr>
              <a:t> // </a:t>
            </a:r>
            <a:r>
              <a:rPr lang="en-US" sz="1000" b="1" dirty="0" smtClean="0">
                <a:latin typeface="Arial Narrow"/>
                <a:cs typeface="Arial Narrow"/>
              </a:rPr>
              <a:t>X</a:t>
            </a:r>
            <a:r>
              <a:rPr sz="1000" b="1" dirty="0" smtClean="0">
                <a:latin typeface="Arial Narrow"/>
                <a:cs typeface="Arial Narrow"/>
              </a:rPr>
              <a:t>S(164);</a:t>
            </a:r>
            <a:r>
              <a:rPr lang="en-US" sz="1000" b="1" dirty="0" smtClean="0">
                <a:latin typeface="Arial Narrow"/>
                <a:cs typeface="Arial Narrow"/>
              </a:rPr>
              <a:t>S</a:t>
            </a:r>
            <a:r>
              <a:rPr sz="1000" b="1" dirty="0" smtClean="0">
                <a:latin typeface="Arial Narrow"/>
                <a:cs typeface="Arial Narrow"/>
              </a:rPr>
              <a:t>(1</a:t>
            </a:r>
            <a:r>
              <a:rPr lang="en-US" sz="1000" b="1" dirty="0" smtClean="0">
                <a:latin typeface="Arial Narrow"/>
                <a:cs typeface="Arial Narrow"/>
              </a:rPr>
              <a:t>69</a:t>
            </a:r>
            <a:r>
              <a:rPr sz="1000" b="1" dirty="0" smtClean="0">
                <a:latin typeface="Arial Narrow"/>
                <a:cs typeface="Arial Narrow"/>
              </a:rPr>
              <a:t>);</a:t>
            </a:r>
            <a:r>
              <a:rPr lang="en-US" sz="1000" b="1" dirty="0" smtClean="0">
                <a:latin typeface="Arial Narrow"/>
                <a:cs typeface="Arial Narrow"/>
              </a:rPr>
              <a:t>M</a:t>
            </a:r>
            <a:r>
              <a:rPr sz="1000" b="1" dirty="0" smtClean="0">
                <a:latin typeface="Arial Narrow"/>
                <a:cs typeface="Arial Narrow"/>
              </a:rPr>
              <a:t>(1</a:t>
            </a:r>
            <a:r>
              <a:rPr lang="en-US" sz="1000" b="1" dirty="0" smtClean="0">
                <a:latin typeface="Arial Narrow"/>
                <a:cs typeface="Arial Narrow"/>
              </a:rPr>
              <a:t>7</a:t>
            </a:r>
            <a:r>
              <a:rPr sz="1000" b="1" dirty="0" smtClean="0">
                <a:latin typeface="Arial Narrow"/>
                <a:cs typeface="Arial Narrow"/>
              </a:rPr>
              <a:t>4) // </a:t>
            </a:r>
            <a:r>
              <a:rPr lang="en-US" sz="1000" b="1" dirty="0" smtClean="0">
                <a:latin typeface="Arial Narrow"/>
                <a:cs typeface="Arial Narrow"/>
              </a:rPr>
              <a:t>60-52-58</a:t>
            </a:r>
            <a:r>
              <a:rPr sz="1000" b="1" dirty="0" smtClean="0">
                <a:latin typeface="Arial Narrow"/>
                <a:cs typeface="Arial Narrow"/>
              </a:rPr>
              <a:t> // 1.2</a:t>
            </a:r>
            <a:r>
              <a:rPr lang="en-US" sz="1000" b="1" dirty="0" smtClean="0">
                <a:latin typeface="Arial Narrow"/>
                <a:cs typeface="Arial Narrow"/>
              </a:rPr>
              <a:t>9</a:t>
            </a:r>
            <a:r>
              <a:rPr sz="1000" b="1" dirty="0" smtClean="0">
                <a:latin typeface="Arial Narrow"/>
                <a:cs typeface="Arial Narrow"/>
              </a:rPr>
              <a:t>0g/</a:t>
            </a:r>
            <a:r>
              <a:rPr lang="en-US" sz="1000" b="1" dirty="0" smtClean="0">
                <a:latin typeface="Arial Narrow"/>
                <a:cs typeface="Arial Narrow"/>
              </a:rPr>
              <a:t>S</a:t>
            </a:r>
            <a:r>
              <a:rPr sz="1000" b="1" dirty="0" smtClean="0">
                <a:latin typeface="Arial Narrow"/>
                <a:cs typeface="Arial Narrow"/>
              </a:rPr>
              <a:t> 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r>
              <a:rPr sz="1000" b="1" dirty="0" smtClean="0">
                <a:latin typeface="Arial Narrow"/>
                <a:cs typeface="Arial Narrow"/>
              </a:rPr>
              <a:t> / </a:t>
            </a:r>
            <a:r>
              <a:rPr sz="1000" b="1" dirty="0" err="1" smtClean="0">
                <a:latin typeface="Arial Narrow"/>
                <a:cs typeface="Arial Narrow"/>
              </a:rPr>
              <a:t>Vario</a:t>
            </a:r>
            <a:r>
              <a:rPr sz="1000" b="1" spc="-100" dirty="0" smtClean="0">
                <a:latin typeface="Arial Narrow"/>
                <a:cs typeface="Arial Narrow"/>
              </a:rPr>
              <a:t> </a:t>
            </a:r>
            <a:r>
              <a:rPr sz="1000" b="1" dirty="0" smtClean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64" y="2276791"/>
            <a:ext cx="10251728" cy="174275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4874" y="2382010"/>
            <a:ext cx="49282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VOYAGER </a:t>
            </a:r>
            <a:r>
              <a:rPr lang="en-US" sz="1000" b="1" dirty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S(164);M(174);L(184);</a:t>
            </a:r>
            <a:r>
              <a:rPr lang="en-US" sz="1000" b="1" dirty="0">
                <a:latin typeface="Arial Narrow"/>
                <a:cs typeface="Arial Narrow"/>
              </a:rPr>
              <a:t> </a:t>
            </a:r>
            <a:r>
              <a:rPr lang="en-US" sz="1000" b="1" dirty="0" smtClean="0">
                <a:latin typeface="Arial Narrow"/>
                <a:cs typeface="Arial Narrow"/>
              </a:rPr>
              <a:t>XL(189) </a:t>
            </a:r>
            <a:r>
              <a:rPr lang="en-US" sz="1000" b="1" dirty="0">
                <a:latin typeface="Arial Narrow"/>
                <a:cs typeface="Arial Narrow"/>
              </a:rPr>
              <a:t>// 60-52-58 // </a:t>
            </a:r>
            <a:r>
              <a:rPr lang="en-US" sz="1000" b="1" dirty="0" smtClean="0">
                <a:latin typeface="Arial Narrow"/>
                <a:cs typeface="Arial Narrow"/>
              </a:rPr>
              <a:t>1.290g/M </a:t>
            </a:r>
            <a:r>
              <a:rPr lang="en-US"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>
                <a:latin typeface="Arial Narrow"/>
                <a:cs typeface="Arial Narrow"/>
              </a:rPr>
              <a:t>Sintec</a:t>
            </a:r>
            <a:r>
              <a:rPr lang="en-US" sz="1000" b="1" dirty="0">
                <a:latin typeface="Arial Narrow"/>
                <a:cs typeface="Arial Narrow"/>
              </a:rPr>
              <a:t> / </a:t>
            </a:r>
            <a:r>
              <a:rPr lang="en-US" sz="1000" b="1" dirty="0" err="1">
                <a:latin typeface="Arial Narrow"/>
                <a:cs typeface="Arial Narrow"/>
              </a:rPr>
              <a:t>Vario</a:t>
            </a:r>
            <a:r>
              <a:rPr lang="en-US" sz="1000" b="1" spc="-100" dirty="0">
                <a:latin typeface="Arial Narrow"/>
                <a:cs typeface="Arial Narrow"/>
              </a:rPr>
              <a:t> </a:t>
            </a:r>
            <a:r>
              <a:rPr lang="en-US"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NC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feld 7"/>
          <p:cNvSpPr txBox="1"/>
          <p:nvPr/>
        </p:nvSpPr>
        <p:spPr>
          <a:xfrm>
            <a:off x="361950" y="374249"/>
            <a:ext cx="642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de-DE" sz="2800" b="1" dirty="0">
                <a:latin typeface="Arial Narrow"/>
              </a:rPr>
              <a:t>AFFINITY MY STYLE</a:t>
            </a:r>
            <a:r>
              <a:rPr lang="ru-RU" sz="2800" b="1" i="0" u="none" strike="noStrike" dirty="0">
                <a:latin typeface="Arial Narrow"/>
              </a:rPr>
              <a:t> </a:t>
            </a:r>
            <a:r>
              <a:rPr lang="en-US" sz="2800" b="1" dirty="0" smtClean="0">
                <a:latin typeface="Arial Narrow"/>
              </a:rPr>
              <a:t>(</a:t>
            </a:r>
            <a:r>
              <a:rPr lang="ru-RU" sz="2800" b="1" dirty="0" smtClean="0">
                <a:latin typeface="Arial Narrow"/>
              </a:rPr>
              <a:t>с </a:t>
            </a:r>
            <a:r>
              <a:rPr lang="ru-RU" sz="2800" b="1" dirty="0" err="1" smtClean="0">
                <a:latin typeface="Arial Narrow"/>
              </a:rPr>
              <a:t>крепл</a:t>
            </a:r>
            <a:r>
              <a:rPr lang="ru-RU" sz="2800" b="1" dirty="0" smtClean="0">
                <a:latin typeface="Arial Narrow"/>
              </a:rPr>
              <a:t>.)</a:t>
            </a:r>
            <a:endParaRPr sz="2800" b="1" i="0" u="none" strike="noStrike" dirty="0">
              <a:latin typeface="Arial Narrow"/>
            </a:endParaRPr>
          </a:p>
        </p:txBody>
      </p:sp>
      <p:sp>
        <p:nvSpPr>
          <p:cNvPr id="7" name="Textfeld 8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de-DE" sz="1000" b="1" dirty="0">
                <a:solidFill>
                  <a:srgbClr val="000000"/>
                </a:solidFill>
                <a:latin typeface="Arial Narrow"/>
              </a:rPr>
              <a:t>AFFINITY MY STYLE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8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3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4"/>
          <p:cNvSpPr txBox="1"/>
          <p:nvPr/>
        </p:nvSpPr>
        <p:spPr>
          <a:xfrm>
            <a:off x="361950" y="2234696"/>
            <a:ext cx="2698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latin typeface="Arial Narrow"/>
              </a:rPr>
              <a:t>Классические лыжи для стильных девушек и женщин</a:t>
            </a:r>
            <a:r>
              <a:rPr lang="ru-RU" sz="900" dirty="0" smtClean="0">
                <a:latin typeface="Arial Narrow"/>
              </a:rPr>
              <a:t>. </a:t>
            </a:r>
            <a:r>
              <a:rPr lang="ru-RU" sz="900" dirty="0">
                <a:latin typeface="Arial Narrow"/>
              </a:rPr>
              <a:t>Укороченные </a:t>
            </a:r>
            <a:r>
              <a:rPr lang="ru-RU" sz="900" dirty="0" err="1">
                <a:latin typeface="Arial Narrow"/>
              </a:rPr>
              <a:t>ростовки</a:t>
            </a:r>
            <a:r>
              <a:rPr lang="ru-RU" sz="900" dirty="0">
                <a:latin typeface="Arial Narrow"/>
              </a:rPr>
              <a:t> лыж и традиционный профиль позволяют уверенно чувствовать себя на лыжне. Насечки </a:t>
            </a:r>
            <a:r>
              <a:rPr lang="ru-RU" sz="900" dirty="0" err="1">
                <a:latin typeface="Arial Narrow"/>
              </a:rPr>
              <a:t>Vario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Crown</a:t>
            </a:r>
            <a:r>
              <a:rPr lang="ru-RU" sz="900" dirty="0">
                <a:latin typeface="Arial Narrow"/>
              </a:rPr>
              <a:t> обеспечивают хорошее сцепление со снегом. Продаются в комплекте с креплениями </a:t>
            </a:r>
            <a:r>
              <a:rPr lang="ru-RU" sz="900" dirty="0" err="1">
                <a:latin typeface="Arial Narrow"/>
              </a:rPr>
              <a:t>Tour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Step-in</a:t>
            </a:r>
            <a:r>
              <a:rPr lang="ru-RU" sz="900" dirty="0">
                <a:latin typeface="Arial Narrow"/>
              </a:rPr>
              <a:t> IFP.</a:t>
            </a:r>
          </a:p>
        </p:txBody>
      </p:sp>
      <p:sp>
        <p:nvSpPr>
          <p:cNvPr id="14" name="Textfeld 15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Эффективное отталкивание и продвижение вперед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Устойчивость и управляемость на спусках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Стильный дизайн</a:t>
            </a:r>
          </a:p>
        </p:txBody>
      </p:sp>
      <p:sp>
        <p:nvSpPr>
          <p:cNvPr id="15" name="Textfeld 16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Артикул:	NV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34320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:	XS(164), S(1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69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), M(1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74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)
Профиль:	60-52-58
Вес/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:	1.290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g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/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S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(174cm)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
База:	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Sintec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7"/>
          <p:cNvSpPr txBox="1"/>
          <p:nvPr/>
        </p:nvSpPr>
        <p:spPr>
          <a:xfrm>
            <a:off x="361950" y="3627333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Efficient </a:t>
            </a:r>
            <a:r>
              <a:rPr lang="en-US" sz="900" dirty="0" err="1">
                <a:solidFill>
                  <a:srgbClr val="000000"/>
                </a:solidFill>
                <a:latin typeface="Arial Narrow"/>
              </a:rPr>
              <a:t>Forwad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Technology
</a:t>
            </a:r>
            <a:r>
              <a:rPr lang="en-US" sz="900" dirty="0" err="1">
                <a:solidFill>
                  <a:srgbClr val="000000"/>
                </a:solidFill>
                <a:latin typeface="Arial Narrow"/>
              </a:rPr>
              <a:t>Vario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Crown
Hybrid Air Channel</a:t>
            </a:r>
          </a:p>
        </p:txBody>
      </p:sp>
      <p:sp>
        <p:nvSpPr>
          <p:cNvPr id="17" name="Textfeld 18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Модель: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Tour STEP-IN IFP
	WHITE/BLACK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S60417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Стиль: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Classic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Фиксация:	</a:t>
            </a:r>
            <a:r>
              <a:rPr lang="de-DE" sz="900" dirty="0" err="1">
                <a:solidFill>
                  <a:srgbClr val="000000"/>
                </a:solidFill>
                <a:latin typeface="Arial Narrow"/>
              </a:rPr>
              <a:t>step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-in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42" y="3654048"/>
            <a:ext cx="1074574" cy="40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5"/>
          <p:cNvSpPr txBox="1"/>
          <p:nvPr/>
        </p:nvSpPr>
        <p:spPr>
          <a:xfrm>
            <a:off x="7134274" y="3634744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 dirty="0">
                <a:solidFill>
                  <a:srgbClr val="000000"/>
                </a:solidFill>
                <a:latin typeface="Arial"/>
              </a:rPr>
              <a:t>Efficient Forward</a:t>
            </a:r>
          </a:p>
        </p:txBody>
      </p:sp>
      <p:pic>
        <p:nvPicPr>
          <p:cNvPr id="22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58" y="3679509"/>
            <a:ext cx="619125" cy="428625"/>
          </a:xfrm>
          <a:prstGeom prst="rect">
            <a:avLst/>
          </a:prstGeom>
        </p:spPr>
      </p:pic>
      <p:sp>
        <p:nvSpPr>
          <p:cNvPr id="23" name="Textfeld 27"/>
          <p:cNvSpPr txBox="1"/>
          <p:nvPr/>
        </p:nvSpPr>
        <p:spPr>
          <a:xfrm>
            <a:off x="8272238" y="3774547"/>
            <a:ext cx="857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de-AT" sz="800" b="0" i="0" u="none" strike="noStrike" dirty="0" err="1">
                <a:solidFill>
                  <a:srgbClr val="000000"/>
                </a:solidFill>
                <a:latin typeface="Arial"/>
              </a:rPr>
              <a:t>Vario</a:t>
            </a:r>
            <a:r>
              <a:rPr lang="de-AT" sz="800" b="0" i="0" u="none" strike="noStrike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800" b="0" i="0" u="none" strike="noStrike" dirty="0" err="1">
                <a:solidFill>
                  <a:srgbClr val="000000"/>
                </a:solidFill>
                <a:latin typeface="Arial"/>
              </a:rPr>
              <a:t>Crown</a:t>
            </a:r>
            <a:endParaRPr sz="800" b="0" i="0" u="none" strike="noStrike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FE9F5E-EF1C-4F78-A83C-5DD107252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862" y="623537"/>
            <a:ext cx="9990423" cy="1698338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14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6" name="object 9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NC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938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64" y="566386"/>
            <a:ext cx="10251728" cy="1742759"/>
          </a:xfrm>
          <a:prstGeom prst="rect">
            <a:avLst/>
          </a:prstGeom>
        </p:spPr>
      </p:pic>
      <p:sp>
        <p:nvSpPr>
          <p:cNvPr id="50" name="object 2"/>
          <p:cNvSpPr txBox="1">
            <a:spLocks/>
          </p:cNvSpPr>
          <p:nvPr/>
        </p:nvSpPr>
        <p:spPr>
          <a:xfrm>
            <a:off x="414874" y="476863"/>
            <a:ext cx="63951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dirty="0"/>
              <a:t>VOYAGER </a:t>
            </a:r>
            <a:r>
              <a:rPr lang="ru-RU" kern="0" dirty="0" smtClean="0"/>
              <a:t>(с </a:t>
            </a:r>
            <a:r>
              <a:rPr lang="ru-RU" kern="0" dirty="0" err="1" smtClean="0"/>
              <a:t>крепл</a:t>
            </a:r>
            <a:r>
              <a:rPr lang="ru-RU" kern="0" dirty="0" smtClean="0"/>
              <a:t>.)</a:t>
            </a:r>
            <a:endParaRPr lang="en-US" kern="0" dirty="0"/>
          </a:p>
        </p:txBody>
      </p:sp>
      <p:sp>
        <p:nvSpPr>
          <p:cNvPr id="52" name="object 4"/>
          <p:cNvSpPr txBox="1"/>
          <p:nvPr/>
        </p:nvSpPr>
        <p:spPr>
          <a:xfrm>
            <a:off x="405349" y="2060739"/>
            <a:ext cx="2755900" cy="24814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en-US" sz="1000" b="1" dirty="0">
                <a:latin typeface="Arial Narrow"/>
                <a:cs typeface="Arial Narrow"/>
              </a:rPr>
              <a:t>VOYAGER EF MTD TOUR STEP IN</a:t>
            </a:r>
            <a:endParaRPr sz="1000" b="1" dirty="0">
              <a:latin typeface="Arial Narrow"/>
              <a:cs typeface="Arial Narrow"/>
            </a:endParaRPr>
          </a:p>
        </p:txBody>
      </p:sp>
      <p:sp>
        <p:nvSpPr>
          <p:cNvPr id="53" name="object 5"/>
          <p:cNvSpPr txBox="1"/>
          <p:nvPr/>
        </p:nvSpPr>
        <p:spPr>
          <a:xfrm>
            <a:off x="3342858" y="2095549"/>
            <a:ext cx="2144395" cy="24814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4" name="object 6"/>
          <p:cNvSpPr txBox="1"/>
          <p:nvPr/>
        </p:nvSpPr>
        <p:spPr>
          <a:xfrm>
            <a:off x="6146578" y="3229310"/>
            <a:ext cx="115633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55" name="object 7"/>
          <p:cNvSpPr txBox="1"/>
          <p:nvPr/>
        </p:nvSpPr>
        <p:spPr>
          <a:xfrm>
            <a:off x="8297762" y="3601999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6" name="object 8"/>
          <p:cNvSpPr txBox="1"/>
          <p:nvPr/>
        </p:nvSpPr>
        <p:spPr>
          <a:xfrm>
            <a:off x="6815676" y="4182364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7" name="object 9"/>
          <p:cNvSpPr txBox="1"/>
          <p:nvPr/>
        </p:nvSpPr>
        <p:spPr>
          <a:xfrm>
            <a:off x="8297762" y="4182364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Vario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58" name="object 10"/>
          <p:cNvSpPr/>
          <p:nvPr/>
        </p:nvSpPr>
        <p:spPr>
          <a:xfrm>
            <a:off x="6115050" y="359024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1"/>
          <p:cNvSpPr/>
          <p:nvPr/>
        </p:nvSpPr>
        <p:spPr>
          <a:xfrm>
            <a:off x="6115050" y="4170607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2"/>
          <p:cNvSpPr/>
          <p:nvPr/>
        </p:nvSpPr>
        <p:spPr>
          <a:xfrm>
            <a:off x="7597140" y="359024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3"/>
          <p:cNvSpPr/>
          <p:nvPr/>
        </p:nvSpPr>
        <p:spPr>
          <a:xfrm>
            <a:off x="7597140" y="4170607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7120473" y="2318769"/>
            <a:ext cx="1420277" cy="43281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</a:t>
            </a:r>
            <a:r>
              <a:rPr lang="en-US" sz="900" dirty="0">
                <a:latin typeface="Arial Narrow"/>
                <a:cs typeface="Arial Narrow"/>
              </a:rPr>
              <a:t>V34120</a:t>
            </a:r>
            <a:r>
              <a:rPr sz="900" dirty="0">
                <a:latin typeface="Arial Narrow"/>
                <a:cs typeface="Arial Narrow"/>
              </a:rPr>
              <a:t>,  </a:t>
            </a:r>
            <a:r>
              <a:rPr lang="en-US" sz="900" dirty="0">
                <a:latin typeface="Arial Narrow"/>
                <a:cs typeface="Arial Narrow"/>
              </a:rPr>
              <a:t>                      </a:t>
            </a:r>
            <a:r>
              <a:rPr sz="900" dirty="0">
                <a:latin typeface="Arial Narrow"/>
                <a:cs typeface="Arial Narrow"/>
              </a:rPr>
              <a:t>S(164);M(174);L(184);XL(189)</a:t>
            </a:r>
            <a:endParaRPr lang="en-US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en-US" sz="900" dirty="0">
                <a:latin typeface="Arial Narrow"/>
                <a:cs typeface="Arial Narrow"/>
              </a:rPr>
              <a:t>50-46-48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64" name="object 16"/>
          <p:cNvSpPr txBox="1"/>
          <p:nvPr/>
        </p:nvSpPr>
        <p:spPr>
          <a:xfrm>
            <a:off x="6120348" y="2712232"/>
            <a:ext cx="1581509" cy="1554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</a:t>
            </a:r>
            <a:r>
              <a:rPr lang="en-US" sz="900" dirty="0">
                <a:latin typeface="Arial Narrow"/>
                <a:cs typeface="Arial Narrow"/>
              </a:rPr>
              <a:t>   1.330g/M</a:t>
            </a:r>
          </a:p>
        </p:txBody>
      </p:sp>
      <p:sp>
        <p:nvSpPr>
          <p:cNvPr id="65" name="object 17"/>
          <p:cNvSpPr txBox="1"/>
          <p:nvPr/>
        </p:nvSpPr>
        <p:spPr>
          <a:xfrm>
            <a:off x="6120349" y="2843386"/>
            <a:ext cx="1883410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dirty="0">
                <a:latin typeface="Arial Narrow"/>
                <a:cs typeface="Arial Narrow"/>
              </a:rPr>
              <a:t>Protec / </a:t>
            </a:r>
            <a:r>
              <a:rPr sz="900" spc="-15" dirty="0">
                <a:latin typeface="Arial Narrow"/>
                <a:cs typeface="Arial Narrow"/>
              </a:rPr>
              <a:t>Vario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66" name="object 18"/>
          <p:cNvSpPr txBox="1"/>
          <p:nvPr/>
        </p:nvSpPr>
        <p:spPr>
          <a:xfrm>
            <a:off x="405349" y="3316824"/>
            <a:ext cx="25539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0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4F72CDCE-A960-4288-829E-B852142BFAB8}"/>
              </a:ext>
            </a:extLst>
          </p:cNvPr>
          <p:cNvSpPr txBox="1"/>
          <p:nvPr/>
        </p:nvSpPr>
        <p:spPr>
          <a:xfrm>
            <a:off x="418286" y="2330387"/>
            <a:ext cx="2904878" cy="735458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lvl="0" fontAlgn="base">
              <a:lnSpc>
                <a:spcPts val="1000"/>
              </a:lnSpc>
            </a:pPr>
            <a:r>
              <a:rPr lang="ru-RU" sz="900" dirty="0">
                <a:latin typeface="Arial Narrow"/>
                <a:cs typeface="Arial Narrow"/>
              </a:rPr>
              <a:t>Отличная модель для новичков и любителей классического </a:t>
            </a:r>
            <a:r>
              <a:rPr lang="ru-RU" sz="900" dirty="0" smtClean="0">
                <a:latin typeface="Arial Narrow"/>
                <a:cs typeface="Arial Narrow"/>
              </a:rPr>
              <a:t>хода</a:t>
            </a:r>
            <a:r>
              <a:rPr lang="en-US" sz="900" dirty="0">
                <a:latin typeface="Arial Narrow"/>
                <a:cs typeface="Arial Narrow"/>
              </a:rPr>
              <a:t>.</a:t>
            </a:r>
            <a:r>
              <a:rPr lang="ru-RU" sz="900" dirty="0" smtClean="0">
                <a:latin typeface="Arial Narrow"/>
                <a:cs typeface="Arial Narrow"/>
              </a:rPr>
              <a:t> </a:t>
            </a:r>
            <a:r>
              <a:rPr lang="ru-RU" sz="900" dirty="0" smtClean="0">
                <a:latin typeface="Arial Narrow"/>
              </a:rPr>
              <a:t>Укороченные </a:t>
            </a:r>
            <a:r>
              <a:rPr lang="ru-RU" sz="900" dirty="0" err="1">
                <a:latin typeface="Arial Narrow"/>
              </a:rPr>
              <a:t>ростовки</a:t>
            </a:r>
            <a:r>
              <a:rPr lang="ru-RU" sz="900" dirty="0">
                <a:latin typeface="Arial Narrow"/>
              </a:rPr>
              <a:t> лыж и традиционный профиль позволяют уверенно чувствовать себя на лыжне. Насечки </a:t>
            </a:r>
            <a:r>
              <a:rPr lang="ru-RU" sz="900" dirty="0" err="1">
                <a:latin typeface="Arial Narrow"/>
              </a:rPr>
              <a:t>Vario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Crown</a:t>
            </a:r>
            <a:r>
              <a:rPr lang="ru-RU" sz="900" dirty="0">
                <a:latin typeface="Arial Narrow"/>
              </a:rPr>
              <a:t> обеспечивают хорошее сцепление со снегом. Продаются в комплекте с креплениями </a:t>
            </a:r>
            <a:r>
              <a:rPr lang="ru-RU" sz="900" dirty="0" err="1">
                <a:latin typeface="Arial Narrow"/>
              </a:rPr>
              <a:t>Tour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Step-in</a:t>
            </a:r>
            <a:r>
              <a:rPr lang="ru-RU" sz="900" dirty="0">
                <a:latin typeface="Arial Narrow"/>
              </a:rPr>
              <a:t> IFP.</a:t>
            </a: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D7D09754-996F-4768-A3B5-3721060C2485}"/>
              </a:ext>
            </a:extLst>
          </p:cNvPr>
          <p:cNvSpPr txBox="1"/>
          <p:nvPr/>
        </p:nvSpPr>
        <p:spPr>
          <a:xfrm>
            <a:off x="3343095" y="2360027"/>
            <a:ext cx="2590800" cy="478977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132080">
              <a:lnSpc>
                <a:spcPts val="1030"/>
              </a:lnSpc>
              <a:spcBef>
                <a:spcPts val="645"/>
              </a:spcBef>
            </a:pPr>
            <a:r>
              <a:rPr lang="ru-RU" sz="900" spc="-5" dirty="0">
                <a:latin typeface="Arial Narrow"/>
                <a:cs typeface="Arial Narrow"/>
              </a:rPr>
              <a:t>- Надежное держание</a:t>
            </a:r>
          </a:p>
          <a:p>
            <a:pPr marL="12700" marR="132080">
              <a:lnSpc>
                <a:spcPts val="1030"/>
              </a:lnSpc>
            </a:pPr>
            <a:r>
              <a:rPr lang="ru-RU" sz="900" spc="-5" dirty="0">
                <a:latin typeface="Arial Narrow"/>
                <a:cs typeface="Arial Narrow"/>
              </a:rPr>
              <a:t>- Эффективное отталкивание и продвижение вперед</a:t>
            </a:r>
          </a:p>
          <a:p>
            <a:pPr marL="12700" marR="132080">
              <a:lnSpc>
                <a:spcPts val="1030"/>
              </a:lnSpc>
            </a:pPr>
            <a:r>
              <a:rPr lang="ru-RU" sz="900" spc="-5" dirty="0">
                <a:latin typeface="Arial Narrow"/>
                <a:cs typeface="Arial Narrow"/>
              </a:rPr>
              <a:t>- Для любых погодных условий</a:t>
            </a:r>
          </a:p>
        </p:txBody>
      </p:sp>
      <p:sp>
        <p:nvSpPr>
          <p:cNvPr id="30" name="Textfeld 18">
            <a:extLst>
              <a:ext uri="{FF2B5EF4-FFF2-40B4-BE49-F238E27FC236}">
                <a16:creationId xmlns:a16="http://schemas.microsoft.com/office/drawing/2014/main" id="{C767AA98-379F-458C-86BA-8C3647DDB458}"/>
              </a:ext>
            </a:extLst>
          </p:cNvPr>
          <p:cNvSpPr txBox="1"/>
          <p:nvPr/>
        </p:nvSpPr>
        <p:spPr>
          <a:xfrm>
            <a:off x="3329354" y="362496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Модель: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Tour STEP-IN IFP
	WHITE/BLACK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S60417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Стиль: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Classic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Фиксация:	</a:t>
            </a:r>
            <a:r>
              <a:rPr lang="de-DE" sz="900" dirty="0" err="1">
                <a:solidFill>
                  <a:srgbClr val="000000"/>
                </a:solidFill>
                <a:latin typeface="Arial Narrow"/>
              </a:rPr>
              <a:t>step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-in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32" name="Textfeld 11">
            <a:extLst>
              <a:ext uri="{FF2B5EF4-FFF2-40B4-BE49-F238E27FC236}">
                <a16:creationId xmlns:a16="http://schemas.microsoft.com/office/drawing/2014/main" id="{BA4A3423-FAF9-40E6-AE0E-C9778B1D7ECE}"/>
              </a:ext>
            </a:extLst>
          </p:cNvPr>
          <p:cNvSpPr txBox="1"/>
          <p:nvPr/>
        </p:nvSpPr>
        <p:spPr>
          <a:xfrm>
            <a:off x="3323165" y="3289408"/>
            <a:ext cx="1803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5" name="Textfeld 18">
            <a:extLst>
              <a:ext uri="{FF2B5EF4-FFF2-40B4-BE49-F238E27FC236}">
                <a16:creationId xmlns:a16="http://schemas.microsoft.com/office/drawing/2014/main" id="{5FFAF91E-49C8-4AB3-9E56-45C7F5D2F4BA}"/>
              </a:ext>
            </a:extLst>
          </p:cNvPr>
          <p:cNvSpPr txBox="1"/>
          <p:nvPr/>
        </p:nvSpPr>
        <p:spPr>
          <a:xfrm>
            <a:off x="347300" y="3590242"/>
            <a:ext cx="2698909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en-US" sz="900" dirty="0" err="1">
                <a:latin typeface="Arial Narrow" panose="020B0606020202030204" pitchFamily="34" charset="0"/>
              </a:rPr>
              <a:t>Vario</a:t>
            </a:r>
            <a:r>
              <a:rPr lang="en-US" sz="900" dirty="0">
                <a:latin typeface="Arial Narrow" panose="020B0606020202030204" pitchFamily="34" charset="0"/>
              </a:rPr>
              <a:t> Crown, Ultra Tuning, Rental Tail Protector </a:t>
            </a:r>
            <a:endParaRPr sz="900" b="0" i="0" u="none" strike="noStrike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14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NC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119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983354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1535" algn="l"/>
                <a:tab pos="290258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FITNESS	XC	LINE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/>
          <p:cNvSpPr/>
          <p:nvPr/>
        </p:nvSpPr>
        <p:spPr>
          <a:xfrm>
            <a:off x="2" y="1915989"/>
            <a:ext cx="9143993" cy="1170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01590"/>
            <a:ext cx="9143993" cy="1170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971550"/>
            <a:ext cx="50552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SUPERLITE </a:t>
            </a:r>
            <a:r>
              <a:rPr sz="1000" b="1" dirty="0">
                <a:latin typeface="Arial Narrow"/>
                <a:cs typeface="Arial Narrow"/>
              </a:rPr>
              <a:t>CROWN EF // 179-204 // 48-44-46 // 1.260g/194cm // World Cup Pro / Vario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926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XC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414874" y="1885950"/>
            <a:ext cx="43668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FIBRE </a:t>
            </a:r>
            <a:r>
              <a:rPr sz="1000" b="1" dirty="0">
                <a:latin typeface="Arial Narrow"/>
                <a:cs typeface="Arial Narrow"/>
              </a:rPr>
              <a:t>CROWN EF // 179-204 // 51-46-49 // 1.390g/194cm // Sintec / Vario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2" y="2849120"/>
            <a:ext cx="9143993" cy="1170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414874" y="2876550"/>
            <a:ext cx="553507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SPORTS </a:t>
            </a:r>
            <a:r>
              <a:rPr lang="en-US" sz="1000" b="1" dirty="0">
                <a:latin typeface="Arial Narrow"/>
                <a:cs typeface="Arial Narrow"/>
              </a:rPr>
              <a:t>CROWN EF // 179-204 // 52-48-50 // 1.630g/194cm // </a:t>
            </a:r>
            <a:r>
              <a:rPr lang="en-US" sz="1000" b="1" dirty="0" err="1">
                <a:latin typeface="Arial Narrow"/>
                <a:cs typeface="Arial Narrow"/>
              </a:rPr>
              <a:t>Sintec</a:t>
            </a:r>
            <a:r>
              <a:rPr lang="en-US" sz="1000" b="1" dirty="0">
                <a:latin typeface="Arial Narrow"/>
                <a:cs typeface="Arial Narrow"/>
              </a:rPr>
              <a:t> / Premium Crown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962086D8-E628-45F0-8125-25C1040550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8"/>
          <a:stretch/>
        </p:blipFill>
        <p:spPr>
          <a:xfrm>
            <a:off x="124744" y="3726714"/>
            <a:ext cx="8894509" cy="1131036"/>
          </a:xfrm>
          <a:prstGeom prst="rect">
            <a:avLst/>
          </a:prstGeom>
        </p:spPr>
      </p:pic>
      <p:sp>
        <p:nvSpPr>
          <p:cNvPr id="16" name="object 8"/>
          <p:cNvSpPr txBox="1"/>
          <p:nvPr/>
        </p:nvSpPr>
        <p:spPr>
          <a:xfrm>
            <a:off x="567274" y="3929038"/>
            <a:ext cx="553507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RIDGE </a:t>
            </a:r>
            <a:r>
              <a:rPr lang="en-US" sz="1000" b="1" dirty="0">
                <a:latin typeface="Arial Narrow"/>
                <a:cs typeface="Arial Narrow"/>
              </a:rPr>
              <a:t>CROWN </a:t>
            </a:r>
            <a:r>
              <a:rPr lang="en-US" sz="1000" b="1" dirty="0" smtClean="0">
                <a:latin typeface="Arial Narrow"/>
                <a:cs typeface="Arial Narrow"/>
              </a:rPr>
              <a:t>// 180-210 </a:t>
            </a:r>
            <a:r>
              <a:rPr lang="en-US" sz="1000" b="1" dirty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49-45-47 </a:t>
            </a:r>
            <a:r>
              <a:rPr lang="en-US" sz="1000" b="1" dirty="0">
                <a:latin typeface="Arial Narrow"/>
                <a:cs typeface="Arial Narrow"/>
              </a:rPr>
              <a:t>// </a:t>
            </a:r>
            <a:r>
              <a:rPr lang="en-US" sz="1000" b="1" dirty="0" smtClean="0">
                <a:latin typeface="Arial Narrow"/>
                <a:cs typeface="Arial Narrow"/>
              </a:rPr>
              <a:t>1.639g/194cm </a:t>
            </a:r>
            <a:r>
              <a:rPr lang="en-US"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>
                <a:latin typeface="Arial Narrow"/>
                <a:cs typeface="Arial Narrow"/>
              </a:rPr>
              <a:t>Sintec</a:t>
            </a:r>
            <a:r>
              <a:rPr lang="en-US" sz="1000" b="1" dirty="0">
                <a:latin typeface="Arial Narrow"/>
                <a:cs typeface="Arial Narrow"/>
              </a:rPr>
              <a:t> / </a:t>
            </a:r>
            <a:r>
              <a:rPr lang="en-US" sz="1000" b="1" dirty="0" smtClean="0">
                <a:latin typeface="Arial Narrow"/>
                <a:cs typeface="Arial Narrow"/>
              </a:rPr>
              <a:t>Double </a:t>
            </a:r>
            <a:r>
              <a:rPr lang="en-US"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329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SUPERLITE CROWN</a:t>
            </a:r>
            <a:r>
              <a:rPr spc="-95" dirty="0"/>
              <a:t> </a:t>
            </a:r>
            <a:r>
              <a:rPr dirty="0"/>
              <a:t>EF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9870" cy="11245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SUPERLITE CROWN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EF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Лучший выбор для активного катания классическим ходом. Новая конструкция с технологией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прощает ошибки в технике катания и требует меньше усилий для отталкивания. Сотовый сердечник и профессиональная скользящая поверхность для быстрой лыжни. Надежное держание с насечками </a:t>
            </a:r>
            <a:r>
              <a:rPr lang="ru-RU" sz="900" dirty="0" err="1">
                <a:latin typeface="Arial Narrow"/>
                <a:cs typeface="Arial Narrow"/>
              </a:rPr>
              <a:t>Vario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395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 smtClean="0">
                <a:latin typeface="Arial Narrow"/>
                <a:cs typeface="Arial Narrow"/>
              </a:rPr>
              <a:t>- Легкие и прочные  		            </a:t>
            </a:r>
            <a:r>
              <a:rPr lang="en-US" sz="900" spc="-5" dirty="0" smtClean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Надежное держание благодаря насечкам </a:t>
            </a:r>
            <a:r>
              <a:rPr lang="en-US" sz="900" spc="-5" dirty="0">
                <a:latin typeface="Arial Narrow"/>
                <a:cs typeface="Arial Narrow"/>
              </a:rPr>
              <a:t>         </a:t>
            </a:r>
            <a:r>
              <a:rPr lang="en-US" sz="900" spc="-5" dirty="0" smtClean="0">
                <a:latin typeface="Arial Narrow"/>
                <a:cs typeface="Arial Narrow"/>
              </a:rPr>
              <a:t>-</a:t>
            </a:r>
            <a:r>
              <a:rPr lang="ru-RU" sz="900" spc="-5" dirty="0" smtClean="0">
                <a:latin typeface="Arial Narrow"/>
                <a:cs typeface="Arial Narrow"/>
              </a:rPr>
              <a:t> Эффективное </a:t>
            </a:r>
            <a:r>
              <a:rPr lang="ru-RU" sz="900" spc="-5" dirty="0">
                <a:latin typeface="Arial Narrow"/>
                <a:cs typeface="Arial Narrow"/>
              </a:rPr>
              <a:t>отталкивание и продвижение вперед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346200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Vario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171609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N41020, </a:t>
            </a:r>
            <a:r>
              <a:rPr lang="en-US" sz="900" dirty="0">
                <a:latin typeface="Arial Narrow"/>
                <a:cs typeface="Arial Narrow"/>
              </a:rPr>
              <a:t>N41120 </a:t>
            </a:r>
            <a:r>
              <a:rPr lang="en-US" sz="900" dirty="0" err="1">
                <a:latin typeface="Arial Narrow"/>
                <a:cs typeface="Arial Narrow"/>
              </a:rPr>
              <a:t>XStiff</a:t>
            </a:r>
            <a:r>
              <a:rPr lang="en-US" sz="900" dirty="0">
                <a:latin typeface="Arial Narrow"/>
                <a:cs typeface="Arial Narrow"/>
              </a:rPr>
              <a:t>  </a:t>
            </a:r>
            <a:r>
              <a:rPr sz="900" dirty="0">
                <a:latin typeface="Arial Narrow"/>
                <a:cs typeface="Arial Narrow"/>
              </a:rPr>
              <a:t> 179-204</a:t>
            </a:r>
            <a:r>
              <a:rPr lang="en-US" sz="900" dirty="0">
                <a:latin typeface="Arial Narrow"/>
                <a:cs typeface="Arial Narrow"/>
              </a:rPr>
              <a:t>, 204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48-44-46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1.260g/194cm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420401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15" dirty="0">
                <a:latin typeface="Arial Narrow"/>
                <a:cs typeface="Arial Narrow"/>
              </a:rPr>
              <a:t> </a:t>
            </a:r>
            <a:r>
              <a:rPr sz="900" spc="-15" dirty="0" err="1">
                <a:latin typeface="Arial Narrow"/>
                <a:cs typeface="Arial Narrow"/>
              </a:rPr>
              <a:t>Vario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528570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Core Basalite;Speed Grinding </a:t>
            </a:r>
            <a:r>
              <a:rPr sz="900" spc="-5" dirty="0">
                <a:latin typeface="Arial Narrow"/>
                <a:cs typeface="Arial Narrow"/>
              </a:rPr>
              <a:t>2.0;Efficient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Forward;Vario  </a:t>
            </a:r>
            <a:r>
              <a:rPr sz="900" dirty="0">
                <a:latin typeface="Arial Narrow"/>
                <a:cs typeface="Arial Narrow"/>
              </a:rPr>
              <a:t>Crown;Power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Layer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82804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Control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Step-In</a:t>
            </a:r>
            <a:r>
              <a:rPr sz="900" spc="-5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S60220</a:t>
            </a:r>
            <a:endParaRPr sz="900">
              <a:latin typeface="Arial Narrow"/>
              <a:cs typeface="Arial Narrow"/>
            </a:endParaRPr>
          </a:p>
          <a:p>
            <a:pPr marL="12700" marR="50482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850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XC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18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568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FIBRE CROWN</a:t>
            </a:r>
            <a:r>
              <a:rPr spc="-95" dirty="0"/>
              <a:t> </a:t>
            </a:r>
            <a:r>
              <a:rPr dirty="0"/>
              <a:t>EF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2669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FIBRE CROWN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EF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Классические лыжи для любителей. Новая конструкция с технологией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прощает ошибки в технике катания и требует меньше усилий для отталкивания. Модель с насечками </a:t>
            </a:r>
            <a:r>
              <a:rPr lang="ru-RU" sz="900" dirty="0" err="1">
                <a:latin typeface="Arial Narrow"/>
                <a:cs typeface="Arial Narrow"/>
              </a:rPr>
              <a:t>Vario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. Лыжи с платформой IFP.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563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  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15983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Vario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N43020,  179-204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51-46-49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1.390g/194cm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8732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5" dirty="0">
                <a:latin typeface="Arial Narrow"/>
                <a:cs typeface="Arial Narrow"/>
              </a:rPr>
              <a:t>Vario</a:t>
            </a:r>
            <a:r>
              <a:rPr sz="900" dirty="0">
                <a:latin typeface="Arial Narrow"/>
                <a:cs typeface="Arial Narrow"/>
              </a:rPr>
              <a:t> 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42887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Channel </a:t>
            </a:r>
            <a:r>
              <a:rPr sz="900" spc="-5" dirty="0">
                <a:latin typeface="Arial Narrow"/>
                <a:cs typeface="Arial Narrow"/>
              </a:rPr>
              <a:t>Basalite;Efficient Forward;Vario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Crown;Power  Layer;Ultra </a:t>
            </a:r>
            <a:r>
              <a:rPr sz="900" spc="-5" dirty="0">
                <a:latin typeface="Arial Narrow"/>
                <a:cs typeface="Arial Narrow"/>
              </a:rPr>
              <a:t>Tuning;Rental </a:t>
            </a:r>
            <a:r>
              <a:rPr sz="900" spc="-25" dirty="0">
                <a:latin typeface="Arial Narrow"/>
                <a:cs typeface="Arial Narrow"/>
              </a:rPr>
              <a:t>Tail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Protector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0802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25" dirty="0">
                <a:latin typeface="Arial Narrow"/>
                <a:cs typeface="Arial Narrow"/>
              </a:rPr>
              <a:t>Tour </a:t>
            </a:r>
            <a:r>
              <a:rPr sz="900" dirty="0">
                <a:latin typeface="Arial Narrow"/>
                <a:cs typeface="Arial Narrow"/>
              </a:rPr>
              <a:t>Step-In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white  S60417</a:t>
            </a:r>
            <a:endParaRPr sz="900">
              <a:latin typeface="Arial Narrow"/>
              <a:cs typeface="Arial Narrow"/>
            </a:endParaRPr>
          </a:p>
          <a:p>
            <a:pPr marL="12700" marR="38481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XC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3577174" y="2060742"/>
            <a:ext cx="2361565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en-US" sz="900" spc="-5" dirty="0" smtClean="0">
                <a:latin typeface="Arial Narrow"/>
                <a:cs typeface="Arial Narrow"/>
              </a:rPr>
              <a:t>- </a:t>
            </a:r>
            <a:r>
              <a:rPr lang="ru-RU" sz="900" spc="-5" dirty="0" smtClean="0">
                <a:latin typeface="Arial Narrow"/>
                <a:cs typeface="Arial Narrow"/>
              </a:rPr>
              <a:t>Облегченная модель с насечками</a:t>
            </a:r>
            <a:r>
              <a:rPr lang="en-US" sz="900" spc="-5" dirty="0" smtClean="0">
                <a:latin typeface="Arial Narrow"/>
                <a:cs typeface="Arial Narrow"/>
              </a:rPr>
              <a:t>                                - </a:t>
            </a:r>
            <a:r>
              <a:rPr lang="ru-RU" sz="900" spc="-5" dirty="0" smtClean="0">
                <a:latin typeface="Arial Narrow"/>
                <a:cs typeface="Arial Narrow"/>
              </a:rPr>
              <a:t>Для любых погодных условий                  	                     </a:t>
            </a:r>
            <a:r>
              <a:rPr lang="en-US" sz="900" spc="-5" dirty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Эффективное отталкивание и продвижение вперед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9 700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8930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SPORTS CROWN</a:t>
            </a:r>
            <a:r>
              <a:rPr spc="-95" dirty="0"/>
              <a:t> </a:t>
            </a:r>
            <a:r>
              <a:rPr dirty="0"/>
              <a:t>EF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4002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SPORTS CROWN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EF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Надежная и устойчивая модель для лыжных прогулок. Широкий профиль и новая конструкция с технологией </a:t>
            </a:r>
            <a:r>
              <a:rPr lang="ru-RU" sz="900" dirty="0" err="1">
                <a:latin typeface="Arial Narrow"/>
                <a:cs typeface="Arial Narrow"/>
              </a:rPr>
              <a:t>Efficient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Forward</a:t>
            </a:r>
            <a:r>
              <a:rPr lang="ru-RU" sz="900" dirty="0">
                <a:latin typeface="Arial Narrow"/>
                <a:cs typeface="Arial Narrow"/>
              </a:rPr>
              <a:t> прощает ошибки в технике катания и требует меньше усилий для отталкивания. Насечки </a:t>
            </a:r>
            <a:r>
              <a:rPr lang="ru-RU" sz="900" dirty="0" err="1">
                <a:latin typeface="Arial Narrow"/>
                <a:cs typeface="Arial Narrow"/>
              </a:rPr>
              <a:t>Premium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обеспечивают отличное сцепление со снегом.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395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spc="-5" dirty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Классические лыжи для любителей </a:t>
            </a:r>
            <a:r>
              <a:rPr lang="en-US" sz="900" spc="-5" dirty="0">
                <a:latin typeface="Arial Narrow"/>
                <a:cs typeface="Arial Narrow"/>
              </a:rPr>
              <a:t>	           </a:t>
            </a:r>
            <a:r>
              <a:rPr lang="ru-RU" sz="900" spc="-5" dirty="0">
                <a:latin typeface="Arial Narrow"/>
                <a:cs typeface="Arial Narrow"/>
              </a:rPr>
              <a:t> </a:t>
            </a:r>
            <a:r>
              <a:rPr lang="en-US" sz="900" spc="-5" dirty="0">
                <a:latin typeface="Arial Narrow"/>
                <a:cs typeface="Arial Narrow"/>
              </a:rPr>
              <a:t>- </a:t>
            </a:r>
            <a:r>
              <a:rPr lang="ru-RU" sz="900" spc="-5" dirty="0">
                <a:latin typeface="Arial Narrow"/>
                <a:cs typeface="Arial Narrow"/>
              </a:rPr>
              <a:t>Надежное держание благодаря насечкам </a:t>
            </a:r>
            <a:r>
              <a:rPr lang="en-US" sz="900" spc="-5" dirty="0">
                <a:latin typeface="Arial Narrow"/>
                <a:cs typeface="Arial Narrow"/>
              </a:rPr>
              <a:t>         - </a:t>
            </a:r>
            <a:r>
              <a:rPr lang="ru-RU" sz="900" spc="-5" dirty="0">
                <a:latin typeface="Arial Narrow"/>
                <a:cs typeface="Arial Narrow"/>
              </a:rPr>
              <a:t>Эффективное отталкивание и продвижение вперед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15633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54374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Efficient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Forward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622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Premium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Ultra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Tuning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N44020,  179-204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52-48-50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1.630g/194cm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496601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</a:t>
            </a:r>
            <a:r>
              <a:rPr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Premium</a:t>
            </a:r>
            <a:r>
              <a:rPr lang="en-US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802255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900" dirty="0">
                <a:latin typeface="Arial Narrow"/>
                <a:cs typeface="Arial Narrow"/>
              </a:rPr>
              <a:t>Air Channel;Efficient Forward;Premium Crown ;Ultra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Tuning;Hybrid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0802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25" dirty="0">
                <a:latin typeface="Arial Narrow"/>
                <a:cs typeface="Arial Narrow"/>
              </a:rPr>
              <a:t>Tour </a:t>
            </a:r>
            <a:r>
              <a:rPr sz="900" dirty="0">
                <a:latin typeface="Arial Narrow"/>
                <a:cs typeface="Arial Narrow"/>
              </a:rPr>
              <a:t>Step-In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white  S60417</a:t>
            </a:r>
            <a:endParaRPr sz="900">
              <a:latin typeface="Arial Narrow"/>
              <a:cs typeface="Arial Narrow"/>
            </a:endParaRPr>
          </a:p>
          <a:p>
            <a:pPr marL="12700" marR="38481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XC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/>
              <a:t>3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193" y="3726077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193" y="4345202"/>
            <a:ext cx="619125" cy="4286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1950" y="374249"/>
            <a:ext cx="391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en-US" sz="2800" b="1" i="0" u="none" strike="noStrike" dirty="0">
                <a:latin typeface="Arial Narrow"/>
              </a:rPr>
              <a:t>RIDGE</a:t>
            </a:r>
            <a:r>
              <a:rPr sz="2800" b="1" i="0" u="none" strike="noStrike" dirty="0">
                <a:latin typeface="Arial Narrow"/>
              </a:rPr>
              <a:t> CROWN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RIDGE CROWN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Любительская модель для прогулок классическим ходом. Облегченная конструкция и широкий профиль придают устойчивость на лыжне и лучшую управляемость. Насечки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Crown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обеспечивают надежное сцепление со снегом.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latin typeface="Arial Narrow"/>
              </a:rPr>
              <a:t>Классические лыжи для начинающих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latin typeface="Arial Narrow"/>
              </a:rPr>
              <a:t>Надежные и устойчивые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latin typeface="Arial Narrow"/>
              </a:rPr>
              <a:t>Для любых погодных условий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17527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Артикул:	N775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20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:	180-210
Профиль:	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49-45-47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
Вес/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:	1.690g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/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195cm
База:	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61950" y="3627333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Crown Tec
Hybrid Air Channel
Ultra Tuning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Модель: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XC SPORT
	BLACK/WHITE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Артикул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S00006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Стиль: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Classic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Фиксация:	</a:t>
            </a:r>
            <a:r>
              <a:rPr lang="de-DE" sz="900" dirty="0" err="1">
                <a:solidFill>
                  <a:srgbClr val="000000"/>
                </a:solidFill>
                <a:latin typeface="Arial Narrow"/>
              </a:rPr>
              <a:t>step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-in
</a:t>
            </a:r>
          </a:p>
        </p:txBody>
      </p:sp>
      <p:sp>
        <p:nvSpPr>
          <p:cNvPr id="20" name="Textfeld 20"/>
          <p:cNvSpPr txBox="1"/>
          <p:nvPr/>
        </p:nvSpPr>
        <p:spPr>
          <a:xfrm>
            <a:off x="6739318" y="3668927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Air Channel</a:t>
            </a:r>
          </a:p>
        </p:txBody>
      </p:sp>
      <p:sp>
        <p:nvSpPr>
          <p:cNvPr id="21" name="Textfeld 22"/>
          <p:cNvSpPr txBox="1"/>
          <p:nvPr/>
        </p:nvSpPr>
        <p:spPr>
          <a:xfrm>
            <a:off x="6739318" y="4288052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Ultra Tuning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2086D8-E628-45F0-8125-25C104055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" y="680360"/>
            <a:ext cx="8894509" cy="1512036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4 700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6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 XC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336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0" y="1001589"/>
            <a:ext cx="9143993" cy="1170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414872" y="971550"/>
            <a:ext cx="42392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AEROLITE-SKATE-60 </a:t>
            </a:r>
            <a:r>
              <a:rPr sz="1000" b="1" dirty="0">
                <a:latin typeface="Arial Narrow"/>
                <a:cs typeface="Arial Narrow"/>
              </a:rPr>
              <a:t>// 171-191 // 41-44-44 // 1.300g/186cm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Pro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427579" y="2199673"/>
            <a:ext cx="42392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AEROLITE-SKATE-60</a:t>
            </a:r>
            <a:r>
              <a:rPr lang="en-US" sz="1000" b="1" dirty="0" smtClean="0">
                <a:latin typeface="Arial Narrow"/>
                <a:cs typeface="Arial Narrow"/>
              </a:rPr>
              <a:t>-WHITE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// 171-191 // 41-44-44 // 1.300g/186cm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Pro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36611" r="11790" b="40091"/>
          <a:stretch/>
        </p:blipFill>
        <p:spPr>
          <a:xfrm>
            <a:off x="387350" y="2469114"/>
            <a:ext cx="8447232" cy="642724"/>
          </a:xfrm>
          <a:prstGeom prst="rect">
            <a:avLst/>
          </a:prstGeom>
        </p:spPr>
      </p:pic>
      <p:sp>
        <p:nvSpPr>
          <p:cNvPr id="18" name="object 6"/>
          <p:cNvSpPr txBox="1"/>
          <p:nvPr/>
        </p:nvSpPr>
        <p:spPr>
          <a:xfrm>
            <a:off x="414874" y="3409950"/>
            <a:ext cx="507787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LS SKATE //</a:t>
            </a:r>
            <a:r>
              <a:rPr sz="1000" b="1" dirty="0" smtClean="0">
                <a:latin typeface="Arial Narrow"/>
                <a:cs typeface="Arial Narrow"/>
              </a:rPr>
              <a:t> 1</a:t>
            </a:r>
            <a:r>
              <a:rPr lang="en-US" sz="1000" b="1" dirty="0" smtClean="0">
                <a:latin typeface="Arial Narrow"/>
                <a:cs typeface="Arial Narrow"/>
              </a:rPr>
              <a:t>71</a:t>
            </a:r>
            <a:r>
              <a:rPr sz="1000" b="1" dirty="0" smtClean="0">
                <a:latin typeface="Arial Narrow"/>
                <a:cs typeface="Arial Narrow"/>
              </a:rPr>
              <a:t>-191 </a:t>
            </a:r>
            <a:r>
              <a:rPr sz="1000" b="1" dirty="0">
                <a:latin typeface="Arial Narrow"/>
                <a:cs typeface="Arial Narrow"/>
              </a:rPr>
              <a:t>// 41-44-44 // </a:t>
            </a:r>
            <a:r>
              <a:rPr sz="1000" b="1" dirty="0" smtClean="0">
                <a:latin typeface="Arial Narrow"/>
                <a:cs typeface="Arial Narrow"/>
              </a:rPr>
              <a:t>1.</a:t>
            </a:r>
            <a:r>
              <a:rPr lang="en-US" sz="1000" b="1" dirty="0" smtClean="0">
                <a:latin typeface="Arial Narrow"/>
                <a:cs typeface="Arial Narrow"/>
              </a:rPr>
              <a:t>42</a:t>
            </a:r>
            <a:r>
              <a:rPr sz="1000" b="1" dirty="0" smtClean="0">
                <a:latin typeface="Arial Narrow"/>
                <a:cs typeface="Arial Narrow"/>
              </a:rPr>
              <a:t>0g/186cm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36687" r="13384" b="36687"/>
          <a:stretch/>
        </p:blipFill>
        <p:spPr>
          <a:xfrm>
            <a:off x="387350" y="3610476"/>
            <a:ext cx="8243403" cy="73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403479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75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ADVENTURE	OTX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" y="1003113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971550"/>
            <a:ext cx="50507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SPIDER </a:t>
            </a:r>
            <a:r>
              <a:rPr sz="1000" b="1" dirty="0">
                <a:latin typeface="Arial Narrow"/>
                <a:cs typeface="Arial Narrow"/>
              </a:rPr>
              <a:t>62 CROWN // 169, 179, 189, 199 // 62-52-60 // 1.790g/179cm // Sintec / Offtrack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773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2" y="2069913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414874" y="2038350"/>
            <a:ext cx="6086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TRAVERSE </a:t>
            </a:r>
            <a:r>
              <a:rPr sz="1000" b="1" dirty="0">
                <a:latin typeface="Arial Narrow"/>
                <a:cs typeface="Arial Narrow"/>
              </a:rPr>
              <a:t>78 CROWN/SKIN // 169, 179, 189, 199 // 78-61-69 // 2.090g/179cm // Sintec / Offtrack Crown / Easy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2" y="3409950"/>
            <a:ext cx="9143993" cy="1167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 txBox="1"/>
          <p:nvPr/>
        </p:nvSpPr>
        <p:spPr>
          <a:xfrm>
            <a:off x="414874" y="3243238"/>
            <a:ext cx="6086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>
                <a:latin typeface="Arial Narrow"/>
                <a:cs typeface="Arial Narrow"/>
              </a:rPr>
              <a:t>EXCURSION 88 CROWN/SKIN // 169, 179, 189, 199 // 88-68-78 // 2.280g/179cm // </a:t>
            </a:r>
            <a:r>
              <a:rPr lang="en-US" sz="1000" b="1" dirty="0" err="1">
                <a:latin typeface="Arial Narrow"/>
                <a:cs typeface="Arial Narrow"/>
              </a:rPr>
              <a:t>Sintec</a:t>
            </a:r>
            <a:r>
              <a:rPr lang="en-US" sz="1000" b="1" dirty="0">
                <a:latin typeface="Arial Narrow"/>
                <a:cs typeface="Arial Narrow"/>
              </a:rPr>
              <a:t> / </a:t>
            </a:r>
            <a:r>
              <a:rPr lang="en-US" sz="1000" b="1" dirty="0" err="1">
                <a:latin typeface="Arial Narrow"/>
                <a:cs typeface="Arial Narrow"/>
              </a:rPr>
              <a:t>Offtrack</a:t>
            </a:r>
            <a:r>
              <a:rPr lang="en-US" sz="1000" b="1" dirty="0">
                <a:latin typeface="Arial Narrow"/>
                <a:cs typeface="Arial Narrow"/>
              </a:rPr>
              <a:t> Crown / Easy Skin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374548"/>
            <a:ext cx="6138545" cy="537327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 smtClean="0"/>
              <a:t>UP</a:t>
            </a:r>
          </a:p>
        </p:txBody>
      </p:sp>
      <p:sp>
        <p:nvSpPr>
          <p:cNvPr id="7" name="object 7"/>
          <p:cNvSpPr/>
          <p:nvPr/>
        </p:nvSpPr>
        <p:spPr>
          <a:xfrm>
            <a:off x="2" y="1099567"/>
            <a:ext cx="9143994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1068005"/>
            <a:ext cx="60051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S-BOUND </a:t>
            </a:r>
            <a:r>
              <a:rPr sz="1000" b="1" dirty="0">
                <a:latin typeface="Arial Narrow"/>
                <a:cs typeface="Arial Narrow"/>
              </a:rPr>
              <a:t>98 CROWN/SKIN // 159, 169, 179, 189 // 98-69-88 // 2.490g/179cm // Sintec / Offtrack Crown / Easy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" y="2471168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2226218"/>
            <a:ext cx="61214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S-BOUND </a:t>
            </a:r>
            <a:r>
              <a:rPr sz="1000" b="1" dirty="0">
                <a:latin typeface="Arial Narrow"/>
                <a:cs typeface="Arial Narrow"/>
              </a:rPr>
              <a:t>112 CROWN/SKIN // 159, 169, 179, 189 // 112-78-95 // 2.690g/179cm // Sintec / Offtrack Crown / Easy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731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SPIDER 62</a:t>
            </a:r>
            <a:r>
              <a:rPr spc="-95" dirty="0"/>
              <a:t> </a:t>
            </a:r>
            <a:r>
              <a:rPr dirty="0"/>
              <a:t>CROWN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098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SPIDER 62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Идеальная модель для загородных прогулок и походов выходного дня. Благодаря конструкции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лыжи маневренные и не зарываются в снег. Металлический кант по всей длине и система насечек </a:t>
            </a:r>
            <a:r>
              <a:rPr lang="ru-RU" sz="900" dirty="0" err="1">
                <a:latin typeface="Arial Narrow"/>
                <a:cs typeface="Arial Narrow"/>
              </a:rPr>
              <a:t>Offtrack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.  Лыжи подходят как для катания по трассе, так и по целине.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74875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Прогулочные лыжи с металлическими кантами - Легкие и устойчивые 	             - Отличное держание на сложном рельефе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87450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3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Steel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Edge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80772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N50518,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169, 179, 189,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199</a:t>
            </a: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62-52-60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1.750g/179cm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881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24853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2.0;Nordic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Rocker  Camber;Steel </a:t>
            </a:r>
            <a:r>
              <a:rPr sz="900" spc="-5" dirty="0">
                <a:latin typeface="Arial Narrow"/>
                <a:cs typeface="Arial Narrow"/>
              </a:rPr>
              <a:t>Edge;Offtrack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82804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lang="en-US" sz="900" dirty="0">
                <a:latin typeface="Arial Narrow"/>
                <a:cs typeface="Arial Narrow"/>
              </a:rPr>
              <a:t>BCX</a:t>
            </a:r>
            <a:r>
              <a:rPr lang="en-US" sz="900" spc="-9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Magnum  black / white  S60518</a:t>
            </a:r>
          </a:p>
          <a:p>
            <a:pPr marL="12700" marR="280670">
              <a:lnSpc>
                <a:spcPct val="108200"/>
              </a:lnSpc>
            </a:pPr>
            <a:r>
              <a:rPr lang="en-US" sz="900" dirty="0">
                <a:latin typeface="Arial Narrow"/>
                <a:cs typeface="Arial Narrow"/>
              </a:rPr>
              <a:t>Classic  </a:t>
            </a:r>
            <a:r>
              <a:rPr lang="en-US" sz="900" dirty="0" err="1">
                <a:latin typeface="Arial Narrow"/>
                <a:cs typeface="Arial Narrow"/>
              </a:rPr>
              <a:t>Ручная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11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010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TRAVERSE 78</a:t>
            </a:r>
            <a:r>
              <a:rPr spc="-95" dirty="0"/>
              <a:t> </a:t>
            </a:r>
            <a:r>
              <a:rPr dirty="0"/>
              <a:t>CROWN/SKIN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2478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TRAVERSE 78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CROWN/SKIN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Надежные лыжи для походов и загородных прогулок.  Благодаря конструкции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лыжи маневренные и не зарываются в снег.  Металлический кант по всей длине, система насечек </a:t>
            </a:r>
            <a:r>
              <a:rPr lang="ru-RU" sz="900" dirty="0" err="1">
                <a:latin typeface="Arial Narrow"/>
                <a:cs typeface="Arial Narrow"/>
              </a:rPr>
              <a:t>Offtrack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в сочетании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позволяют уверенно передвигаться на сложном рельефе.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продается отдельно.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74875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Насечки и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- двойная система держания   - Прочные, со стальным кантом                             - Отличное держание на сложном рельефе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18745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96629"/>
            <a:ext cx="6584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Offtrack </a:t>
            </a:r>
            <a:r>
              <a:rPr sz="800" dirty="0">
                <a:latin typeface="Arial Narrow"/>
                <a:cs typeface="Arial Narrow"/>
              </a:rPr>
              <a:t>Crown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&amp;  Easy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80772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N51518,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169, 179, 189,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199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78-61-69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2.090g/179cm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3023647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 err="1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Crown/Easy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647950" cy="65468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2.0;Nordic Rocker  </a:t>
            </a:r>
            <a:r>
              <a:rPr sz="900" spc="-5" dirty="0">
                <a:latin typeface="Arial Narrow"/>
                <a:cs typeface="Arial Narrow"/>
              </a:rPr>
              <a:t>Camber;Offtrack </a:t>
            </a:r>
            <a:r>
              <a:rPr sz="900" dirty="0">
                <a:latin typeface="Arial Narrow"/>
                <a:cs typeface="Arial Narrow"/>
              </a:rPr>
              <a:t>Crown &amp; Easy Skin;Rental </a:t>
            </a:r>
            <a:r>
              <a:rPr sz="900" spc="-25" dirty="0">
                <a:latin typeface="Arial Narrow"/>
                <a:cs typeface="Arial Narrow"/>
              </a:rPr>
              <a:t>Tail</a:t>
            </a:r>
            <a:r>
              <a:rPr sz="900" spc="-3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Protector;Steel  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6089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BCX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Magnum  black / white  S60518</a:t>
            </a:r>
          </a:p>
          <a:p>
            <a:pPr marL="12700" marR="28067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299" y="4944824"/>
            <a:ext cx="4087123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19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1567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EXCURSION 88</a:t>
            </a:r>
            <a:r>
              <a:rPr spc="-95" dirty="0"/>
              <a:t> </a:t>
            </a:r>
            <a:r>
              <a:rPr dirty="0"/>
              <a:t>CROWN/SKIN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0670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EXCURSION 88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CROWN/SKIN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Надежные широкие лыжи для походов и загородных прогулок.  Благодаря конструкции 5/10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лыжи маневренные и не зарываются в снег.  Облегченный сердечник и стальной кант по всей длине, система насечек </a:t>
            </a:r>
            <a:r>
              <a:rPr lang="ru-RU" sz="900" dirty="0" err="1">
                <a:latin typeface="Arial Narrow"/>
                <a:cs typeface="Arial Narrow"/>
              </a:rPr>
              <a:t>Offtrack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в сочетании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обеспечивают надежное держание даже на крутых склонах и контролируемый спуск.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продается отдельно.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74875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Насечки и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- двойная система держания   - Прочные, со стальным кантом                             - Отличное держание на сложном рельефе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18745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96629"/>
            <a:ext cx="6584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Offtrack </a:t>
            </a:r>
            <a:r>
              <a:rPr sz="800" dirty="0">
                <a:latin typeface="Arial Narrow"/>
                <a:cs typeface="Arial Narrow"/>
              </a:rPr>
              <a:t>Crown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&amp;  Easy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80772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N52018,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169, 179, 189,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199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88-68-78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2.280g/179cm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2781933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 err="1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/ Easy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248535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2.0;Nordic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Rocker  </a:t>
            </a:r>
            <a:r>
              <a:rPr sz="900" spc="-5" dirty="0">
                <a:latin typeface="Arial Narrow"/>
                <a:cs typeface="Arial Narrow"/>
              </a:rPr>
              <a:t>Camber;Offtrack </a:t>
            </a:r>
            <a:r>
              <a:rPr sz="900" dirty="0">
                <a:latin typeface="Arial Narrow"/>
                <a:cs typeface="Arial Narrow"/>
              </a:rPr>
              <a:t>Crown &amp; Easy Skin;Steel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6089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BCX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Magnum  black / white  S65018</a:t>
            </a:r>
          </a:p>
          <a:p>
            <a:pPr marL="12700" marR="28067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23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7833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S-BOUND 98</a:t>
            </a:r>
            <a:r>
              <a:rPr spc="-95" dirty="0"/>
              <a:t> </a:t>
            </a:r>
            <a:r>
              <a:rPr dirty="0"/>
              <a:t>CROWN/SKIN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00985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S-BOUND 98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CROWN/SKIN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Модель для походов и экспедиций. Широкий профиль и конструкция 5/15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 позволяет уверенно себя чувствовать в условиях глубокой целины. Хорошая маневренность, стальной кант по всей длине, система насечек </a:t>
            </a:r>
            <a:r>
              <a:rPr lang="ru-RU" sz="900" dirty="0" err="1">
                <a:latin typeface="Arial Narrow"/>
                <a:cs typeface="Arial Narrow"/>
              </a:rPr>
              <a:t>Offtrack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в сочетании с </a:t>
            </a:r>
            <a:r>
              <a:rPr lang="ru-RU" sz="900" dirty="0" err="1">
                <a:latin typeface="Arial Narrow"/>
                <a:cs typeface="Arial Narrow"/>
              </a:rPr>
              <a:t>камусом</a:t>
            </a:r>
            <a:r>
              <a:rPr lang="ru-RU"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обеспечивают надежное держание даже на крутых склонах и контролируемый спуск.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продается отдельно.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3" y="2060742"/>
            <a:ext cx="2355217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Насечки и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- двойная система держания          - Отличная маневренность и управляемость              - Прочные, со стальным кантом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15633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3963744"/>
            <a:ext cx="6584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Offtrack </a:t>
            </a:r>
            <a:r>
              <a:rPr sz="800" dirty="0">
                <a:latin typeface="Arial Narrow"/>
                <a:cs typeface="Arial Narrow"/>
              </a:rPr>
              <a:t>Crown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&amp;  Easy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3963744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3990097"/>
            <a:ext cx="694944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3990097"/>
            <a:ext cx="694942" cy="390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80772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N52518,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159, 169, 179,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189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98-69-88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2.490g/179cm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3036351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 err="1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/ Easy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540000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Channel;Speed Grinding </a:t>
            </a:r>
            <a:r>
              <a:rPr sz="900" spc="-5" dirty="0">
                <a:latin typeface="Arial Narrow"/>
                <a:cs typeface="Arial Narrow"/>
              </a:rPr>
              <a:t>2.0;Offtrack </a:t>
            </a:r>
            <a:r>
              <a:rPr sz="900" dirty="0">
                <a:latin typeface="Arial Narrow"/>
                <a:cs typeface="Arial Narrow"/>
              </a:rPr>
              <a:t>Crown &amp; Easy  Skin;Nordic Rocker Camber;Rental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Protector;Steel</a:t>
            </a:r>
            <a:r>
              <a:rPr sz="900" spc="-7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20774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4078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24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945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S-BOUND 112</a:t>
            </a:r>
            <a:r>
              <a:rPr spc="-95" dirty="0"/>
              <a:t> </a:t>
            </a:r>
            <a:r>
              <a:rPr dirty="0"/>
              <a:t>CROWN/SKIN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656840" cy="99314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S-BOUND 112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CROWN/SKIN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Самая широкая модель для походов и экспедиций. Широкий профиль и конструкция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позволяет уверенно себя чувствовать в условиях глубокой целины.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обеспечивают надежное держание даже на крутых склонах.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203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Насечки и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- двойная система держания     - Отличная маневренность и управляемость         - Прочные, со стальным кантом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15633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3963744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3963744"/>
            <a:ext cx="6584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Offtrack </a:t>
            </a:r>
            <a:r>
              <a:rPr sz="800" dirty="0">
                <a:latin typeface="Arial Narrow"/>
                <a:cs typeface="Arial Narrow"/>
              </a:rPr>
              <a:t>Crown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&amp;  Easy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3990097"/>
            <a:ext cx="694944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3990097"/>
            <a:ext cx="694942" cy="390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80772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N53018,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159, 169, 179,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189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spc="-10" dirty="0">
                <a:latin typeface="Arial Narrow"/>
                <a:cs typeface="Arial Narrow"/>
              </a:rPr>
              <a:t>112-78-95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2.690g/179cm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3023647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 err="1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/ Easy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680970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Channel;Speed Grinding 2.0;Nordic Rocker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Camber;Offtrack  </a:t>
            </a:r>
            <a:r>
              <a:rPr sz="900" dirty="0">
                <a:latin typeface="Arial Narrow"/>
                <a:cs typeface="Arial Narrow"/>
              </a:rPr>
              <a:t>Crown &amp; Easy Skin;Rental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Protector;Steel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20774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4078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OTX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25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74713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75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ADVENTURE	BC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44075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COUNTRY </a:t>
            </a:r>
            <a:r>
              <a:rPr sz="1000" b="1" dirty="0">
                <a:latin typeface="Arial Narrow"/>
                <a:cs typeface="Arial Narrow"/>
              </a:rPr>
              <a:t>CROWN // 180-210 // 60-52-57 // 1.660g/200cm // Sintec / Vario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240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2" y="2270698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/>
          <p:nvPr/>
        </p:nvSpPr>
        <p:spPr>
          <a:xfrm>
            <a:off x="414874" y="2239135"/>
            <a:ext cx="49523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E99 </a:t>
            </a:r>
            <a:r>
              <a:rPr sz="1000" b="1" dirty="0">
                <a:latin typeface="Arial Narrow"/>
                <a:cs typeface="Arial Narrow"/>
              </a:rPr>
              <a:t>EASY SKIN XTRALITE // 180-210 // 66-54-61 // 1.950g/200cm // Sintec / Wax / Easy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Skin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2" y="3601567"/>
            <a:ext cx="9143993" cy="11673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414874" y="3570004"/>
            <a:ext cx="4754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E99 </a:t>
            </a:r>
            <a:r>
              <a:rPr sz="1000" b="1" dirty="0">
                <a:latin typeface="Arial Narrow"/>
                <a:cs typeface="Arial Narrow"/>
              </a:rPr>
              <a:t>CROWN XTRALITE // 180-210 // 66-54-61 // 1.950g/200cm // Sintec / Offtrack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306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SKATE PLUS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77174" y="2060742"/>
            <a:ext cx="22965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lang="en-US" sz="900" dirty="0">
              <a:solidFill>
                <a:srgbClr val="000000"/>
              </a:solidFill>
              <a:latin typeface="Arial Narrow"/>
            </a:endParaRPr>
          </a:p>
          <a:p>
            <a:pPr marL="1440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Скользящая боковая поверхность                             - 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     - Для погодных условий -10°Cи теплее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20349" y="3292363"/>
            <a:ext cx="1313815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810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7762" y="3509956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5676" y="409032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7762" y="4090320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5050" y="3536308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050" y="4116673"/>
            <a:ext cx="694944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7140" y="3536308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4116673"/>
            <a:ext cx="694942" cy="390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0472" y="2318769"/>
            <a:ext cx="1953677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N04519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Medium</a:t>
            </a:r>
            <a:r>
              <a:rPr sz="900" dirty="0">
                <a:latin typeface="Arial Narrow"/>
                <a:cs typeface="Arial Narrow"/>
              </a:rPr>
              <a:t>, </a:t>
            </a:r>
            <a:r>
              <a:rPr lang="en-US" sz="900" dirty="0">
                <a:latin typeface="Arial Narrow"/>
                <a:cs typeface="Arial Narrow"/>
              </a:rPr>
              <a:t>N04619 Stiff, N04719 </a:t>
            </a:r>
            <a:r>
              <a:rPr lang="en-US" sz="900" dirty="0" err="1">
                <a:latin typeface="Arial Narrow"/>
                <a:cs typeface="Arial Narrow"/>
              </a:rPr>
              <a:t>XStiff</a:t>
            </a:r>
            <a:r>
              <a:rPr sz="900" dirty="0">
                <a:latin typeface="Arial Narrow"/>
                <a:cs typeface="Arial Narrow"/>
              </a:rPr>
              <a:t> 171-191</a:t>
            </a:r>
            <a:r>
              <a:rPr lang="en-US" sz="900" dirty="0">
                <a:latin typeface="Arial Narrow"/>
                <a:cs typeface="Arial Narrow"/>
              </a:rPr>
              <a:t>, 171-191, 191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1.030g/186cm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8" y="2843386"/>
            <a:ext cx="287760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05349" y="2060739"/>
            <a:ext cx="2698750" cy="216661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SKATE </a:t>
            </a:r>
            <a:r>
              <a:rPr sz="1000" b="1" dirty="0" smtClean="0">
                <a:latin typeface="Arial Narrow"/>
                <a:cs typeface="Arial Narrow"/>
              </a:rPr>
              <a:t>PLUS</a:t>
            </a:r>
            <a:endParaRPr lang="ru-RU" sz="1000" b="1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900" dirty="0" smtClean="0">
                <a:latin typeface="Arial Narrow"/>
              </a:rPr>
              <a:t>Новое </a:t>
            </a:r>
            <a:r>
              <a:rPr lang="ru-RU" sz="900" dirty="0">
                <a:latin typeface="Arial Narrow"/>
              </a:rPr>
              <a:t>поколение гоночных лыж для конькового хода. Уникальная технология скользящей боковой поверхности гарантирует максимальную скорость на лыжне. Метод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гарантирует лучшее взаимодействие с мазями скольжения и простоту нанесения структуры. Модель </a:t>
            </a:r>
            <a:r>
              <a:rPr lang="en-US" sz="900" dirty="0">
                <a:latin typeface="Arial Narrow"/>
              </a:rPr>
              <a:t>Plus</a:t>
            </a:r>
            <a:r>
              <a:rPr lang="ru-RU" sz="900" dirty="0">
                <a:latin typeface="Arial Narrow"/>
              </a:rPr>
              <a:t> прекрасно работает в широком диапазоне температур от -10°C и теплее</a:t>
            </a:r>
            <a:r>
              <a:rPr sz="900" spc="-10" dirty="0">
                <a:latin typeface="Arial Narrow"/>
                <a:cs typeface="Arial Narrow"/>
              </a:rPr>
              <a:t>.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83820">
              <a:lnSpc>
                <a:spcPts val="1030"/>
              </a:lnSpc>
              <a:spcBef>
                <a:spcPts val="219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Carbon;DTG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Plus;RACE CODE;RFID – Chip inside;Finish  First;Prewaxed;Hole Ski </a:t>
            </a:r>
            <a:r>
              <a:rPr sz="900" spc="-5" dirty="0">
                <a:latin typeface="Arial Narrow"/>
                <a:cs typeface="Arial Narrow"/>
              </a:rPr>
              <a:t>Tip;Skating </a:t>
            </a:r>
            <a:r>
              <a:rPr sz="900" dirty="0">
                <a:latin typeface="Arial Narrow"/>
                <a:cs typeface="Arial Narrow"/>
              </a:rPr>
              <a:t>610;Precision Pairing  System;CFC - Computer Flex Control;FCF - Fischer Carbon  Fiber;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577174" y="3309527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7174" y="3767428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34423" y="3499439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S49019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47300" y="4944824"/>
            <a:ext cx="4307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374548"/>
            <a:ext cx="5728335" cy="7308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/>
              <a:t>UP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000" dirty="0"/>
              <a:t>N56018 // E109 EASY SKIN XTRALITE // 170, 180, 190, 200, 205 // 82-60-70 // 2.050g/200cm // Sintec / Wax / Easy</a:t>
            </a:r>
            <a:r>
              <a:rPr sz="1000" spc="-100" dirty="0"/>
              <a:t> </a:t>
            </a:r>
            <a:r>
              <a:rPr sz="1000" dirty="0"/>
              <a:t>Skin</a:t>
            </a:r>
            <a:endParaRPr sz="1000"/>
          </a:p>
        </p:txBody>
      </p:sp>
      <p:sp>
        <p:nvSpPr>
          <p:cNvPr id="4" name="object 4"/>
          <p:cNvSpPr/>
          <p:nvPr/>
        </p:nvSpPr>
        <p:spPr>
          <a:xfrm>
            <a:off x="2" y="958761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681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COUNTRY</a:t>
            </a:r>
            <a:r>
              <a:rPr spc="-90" dirty="0"/>
              <a:t> </a:t>
            </a:r>
            <a:r>
              <a:rPr dirty="0"/>
              <a:t>CROWN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24785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COUNTRY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CROWN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Хорошая модель для загородных прогулок и походов выходного дня. Подходит как для катания по трассе, так и по лесу и целине. Широкий профиль для дополнительной устойчивости. Насечки </a:t>
            </a:r>
            <a:r>
              <a:rPr lang="ru-RU" sz="900" dirty="0" err="1">
                <a:latin typeface="Arial Narrow"/>
                <a:cs typeface="Arial Narrow"/>
              </a:rPr>
              <a:t>Vario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обеспечивают надежное сцепление со снегом.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1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Оптимальны для любых условий                        - Надежное держание 	           - Отличное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156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Ultra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Tuning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15983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Vario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N54018,  180-210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60-52-57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1.660g/200cm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8732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5" dirty="0">
                <a:latin typeface="Arial Narrow"/>
                <a:cs typeface="Arial Narrow"/>
              </a:rPr>
              <a:t>Vario</a:t>
            </a:r>
            <a:r>
              <a:rPr sz="900" dirty="0">
                <a:latin typeface="Arial Narrow"/>
                <a:cs typeface="Arial Narrow"/>
              </a:rPr>
              <a:t> 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595880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Channel;Ultra </a:t>
            </a:r>
            <a:r>
              <a:rPr sz="900" spc="-10" dirty="0">
                <a:latin typeface="Arial Narrow"/>
                <a:cs typeface="Arial Narrow"/>
              </a:rPr>
              <a:t>Tuning;Vario </a:t>
            </a:r>
            <a:r>
              <a:rPr sz="900" dirty="0">
                <a:latin typeface="Arial Narrow"/>
                <a:cs typeface="Arial Narrow"/>
              </a:rPr>
              <a:t>Crown;Power Layer;Rental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25" dirty="0">
                <a:latin typeface="Arial Narrow"/>
                <a:cs typeface="Arial Narrow"/>
              </a:rPr>
              <a:t>Tail  </a:t>
            </a:r>
            <a:r>
              <a:rPr sz="900" dirty="0">
                <a:latin typeface="Arial Narrow"/>
                <a:cs typeface="Arial Narrow"/>
              </a:rPr>
              <a:t>Protector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634993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2" y="3486993"/>
            <a:ext cx="1058327" cy="60119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BCX Auto black</a:t>
            </a:r>
            <a:r>
              <a:rPr sz="900" spc="-14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/white</a:t>
            </a: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900" dirty="0">
                <a:latin typeface="Arial Narrow"/>
                <a:cs typeface="Arial Narrow"/>
              </a:rPr>
              <a:t>S65119</a:t>
            </a:r>
          </a:p>
          <a:p>
            <a:pPr marL="12700" marR="29146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Автоматическая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22987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9 900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7033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E99 EASY SKIN</a:t>
            </a:r>
            <a:r>
              <a:rPr spc="-95" dirty="0"/>
              <a:t> </a:t>
            </a:r>
            <a:r>
              <a:rPr dirty="0"/>
              <a:t>XTRALITE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9781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E99 EASY SKIN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XTRALITE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Надежная модель для походов и экспедиций. Широкий профиль и конструкция 5/10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 позволяет уверенно себя чувствовать в условиях глубокой целины Облегченная конструкция и стальной кант по всей длине,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20376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Очень прочные и надежные  	              - Разработаны специально для полярных экспедиций 		              - Съемный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en-US"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дополнительно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18745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34737"/>
            <a:ext cx="3962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96629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N55018,  180-210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66-54-61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1.950g/200cm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2781933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0" dirty="0">
                <a:latin typeface="Arial Narrow"/>
                <a:cs typeface="Arial Narrow"/>
              </a:rPr>
              <a:t>Wax </a:t>
            </a:r>
            <a:r>
              <a:rPr sz="900" dirty="0">
                <a:latin typeface="Arial Narrow"/>
                <a:cs typeface="Arial Narrow"/>
              </a:rPr>
              <a:t>/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691765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2.0;Easy Skin;Nordic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Rocker  Camber;Rental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Protector;Steel 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6089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BCX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Magnum  black / white  S65018</a:t>
            </a:r>
          </a:p>
          <a:p>
            <a:pPr marL="12700" marR="28067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26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20</a:t>
            </a:r>
            <a:r>
              <a:rPr lang="en-US" dirty="0" smtClean="0"/>
              <a:t> </a:t>
            </a:r>
            <a:r>
              <a:rPr lang="ru-RU" dirty="0" smtClean="0"/>
              <a:t>300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2658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E99 CROWN</a:t>
            </a:r>
            <a:r>
              <a:rPr spc="-95" dirty="0"/>
              <a:t> </a:t>
            </a:r>
            <a:r>
              <a:rPr dirty="0"/>
              <a:t>XTRALITE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1495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E99 CROWN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XTRALITE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Надежная модель для походов и экспедиций. Широкий профиль и конструкция 5/10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 позволяет уверенно себя чувствовать в условиях глубокой целины. Облегченный сердечник, стальной кант по всей длине, система насечек </a:t>
            </a:r>
            <a:r>
              <a:rPr lang="ru-RU" sz="900" dirty="0" err="1">
                <a:latin typeface="Arial Narrow"/>
                <a:cs typeface="Arial Narrow"/>
              </a:rPr>
              <a:t>Offtrack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обеспечивают надежное держание на сложном рельефе.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3" y="2060742"/>
            <a:ext cx="2324099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Очень прочные и надежные 	                  - Разработаны специально для полярных экспедиций 		                  - Отличное держание на сложном рельефе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87450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5810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Offtrack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Crown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N55518,  180-210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66-54-61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1.950g/200cm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881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5" dirty="0">
                <a:latin typeface="Arial Narrow"/>
                <a:cs typeface="Arial Narrow"/>
              </a:rPr>
              <a:t>Offtrack</a:t>
            </a:r>
            <a:r>
              <a:rPr sz="900" spc="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Crown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36156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2.0;Nordic Rocker  </a:t>
            </a:r>
            <a:r>
              <a:rPr sz="900" spc="-5" dirty="0">
                <a:latin typeface="Arial Narrow"/>
                <a:cs typeface="Arial Narrow"/>
              </a:rPr>
              <a:t>Camber;Offtrack </a:t>
            </a:r>
            <a:r>
              <a:rPr sz="900" dirty="0">
                <a:latin typeface="Arial Narrow"/>
                <a:cs typeface="Arial Narrow"/>
              </a:rPr>
              <a:t>Crown;Rental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Protector;Steel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6089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BCX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Magnum  black / white  S65018</a:t>
            </a:r>
          </a:p>
          <a:p>
            <a:pPr marL="12700" marR="28067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19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8658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E109 EASY SKIN</a:t>
            </a:r>
            <a:r>
              <a:rPr spc="-95" dirty="0"/>
              <a:t> </a:t>
            </a:r>
            <a:r>
              <a:rPr dirty="0"/>
              <a:t>XTRALITE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6060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E109 EASY SKIN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XTRALITE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Надежная модель с широким профилем для походов и экспедиций. Конструкция 5/10 </a:t>
            </a:r>
            <a:r>
              <a:rPr lang="ru-RU" sz="900" dirty="0" err="1">
                <a:latin typeface="Arial Narrow"/>
                <a:cs typeface="Arial Narrow"/>
              </a:rPr>
              <a:t>Nordic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Rocker</a:t>
            </a:r>
            <a:r>
              <a:rPr lang="ru-RU" sz="900" dirty="0">
                <a:latin typeface="Arial Narrow"/>
                <a:cs typeface="Arial Narrow"/>
              </a:rPr>
              <a:t>  позволяет уверенно себя чувствовать в условиях глубокой целины. Облегченный сердечник и стальной кант по всей длине,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позволяет уверенно передвигаться на сложном рельефе.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продается отдельно.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96576" cy="91499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Широкий профиль для целины 	                 - Съемный </a:t>
            </a:r>
            <a:r>
              <a:rPr lang="ru-RU" sz="900" dirty="0" err="1">
                <a:latin typeface="Arial Narrow"/>
                <a:cs typeface="Arial Narrow"/>
              </a:rPr>
              <a:t>камус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Easy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Skin</a:t>
            </a:r>
            <a:r>
              <a:rPr lang="ru-RU" sz="900" dirty="0">
                <a:latin typeface="Arial Narrow"/>
                <a:cs typeface="Arial Narrow"/>
              </a:rPr>
              <a:t> 	                 - Устойчивые на спусках 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349" y="3316824"/>
            <a:ext cx="8591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0349" y="3431375"/>
            <a:ext cx="1187450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 </a:t>
            </a:r>
            <a:r>
              <a:rPr sz="800" spc="-25" dirty="0">
                <a:latin typeface="Arial Narrow"/>
                <a:cs typeface="Arial Narrow"/>
              </a:rPr>
              <a:t>Tec</a:t>
            </a:r>
            <a:r>
              <a:rPr sz="800" spc="-1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Steel  Edge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97762" y="364742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5676" y="4265893"/>
            <a:ext cx="3962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7762" y="4227784"/>
            <a:ext cx="5537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Nordic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Rocker  Camber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5050" y="367377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5050" y="4254136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3673773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7140" y="425413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77174" y="3316824"/>
            <a:ext cx="7429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0473" y="2318769"/>
            <a:ext cx="1267877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N56018,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170, 180, 190,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200,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205</a:t>
            </a:r>
            <a:endParaRPr lang="ru-RU" sz="900" dirty="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lang="ru-RU" sz="900" dirty="0">
                <a:latin typeface="Arial Narrow"/>
                <a:cs typeface="Arial Narrow"/>
              </a:rPr>
              <a:t>82-60-70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0348" y="2712232"/>
            <a:ext cx="2082165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</a:t>
            </a:r>
            <a:r>
              <a:rPr lang="en-US" sz="900" dirty="0">
                <a:latin typeface="Arial Narrow"/>
                <a:cs typeface="Arial Narrow"/>
              </a:rPr>
              <a:t>2.050g/200cm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3753" y="2860215"/>
            <a:ext cx="2496601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</a:t>
            </a:r>
            <a:r>
              <a:rPr sz="900" spc="-10" dirty="0">
                <a:latin typeface="Arial Narrow"/>
                <a:cs typeface="Arial Narrow"/>
              </a:rPr>
              <a:t>Wax </a:t>
            </a:r>
            <a:r>
              <a:rPr sz="900" dirty="0">
                <a:latin typeface="Arial Narrow"/>
                <a:cs typeface="Arial Narrow"/>
              </a:rPr>
              <a:t>/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Easy Skin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05349" y="3636902"/>
            <a:ext cx="2691765" cy="2940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Air </a:t>
            </a:r>
            <a:r>
              <a:rPr sz="900" spc="-30" dirty="0">
                <a:latin typeface="Arial Narrow"/>
                <a:cs typeface="Arial Narrow"/>
              </a:rPr>
              <a:t>Tec </a:t>
            </a:r>
            <a:r>
              <a:rPr sz="900" dirty="0">
                <a:latin typeface="Arial Narrow"/>
                <a:cs typeface="Arial Narrow"/>
              </a:rPr>
              <a:t>Steel Edge;Speed Grinding 2.0;Easy Skin;Nordic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Rocker  Camber;Rental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Protector;Steel Edge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77174" y="3636902"/>
            <a:ext cx="2813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77174" y="3904891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4423" y="3636902"/>
            <a:ext cx="6089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BCX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Magnum  black / white  S65018</a:t>
            </a:r>
          </a:p>
          <a:p>
            <a:pPr marL="12700" marR="28067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7300" y="4944824"/>
            <a:ext cx="4696088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BC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24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403479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325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	SKATING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42627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SKATE JR // 141-176 // 41-44-44 // 850g/161cm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" y="2413573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2382010"/>
            <a:ext cx="43611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CARBONLITE </a:t>
            </a:r>
            <a:r>
              <a:rPr sz="1000" b="1" dirty="0">
                <a:latin typeface="Arial Narrow"/>
                <a:cs typeface="Arial Narrow"/>
              </a:rPr>
              <a:t>SKATE JR // 141-176 // 41-44-44 // 890g/161cm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Plus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427557"/>
            <a:ext cx="3689985" cy="65913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/>
              <a:t>UP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dirty="0" smtClean="0"/>
              <a:t>RCS </a:t>
            </a:r>
            <a:r>
              <a:rPr sz="1000" dirty="0"/>
              <a:t>SKATE // 151-176 // 41-44-44 // 970g/156cm // World Cup</a:t>
            </a:r>
            <a:r>
              <a:rPr sz="1000" spc="-100" dirty="0"/>
              <a:t> </a:t>
            </a:r>
            <a:r>
              <a:rPr sz="1000" dirty="0"/>
              <a:t>Pro</a:t>
            </a:r>
          </a:p>
        </p:txBody>
      </p:sp>
      <p:sp>
        <p:nvSpPr>
          <p:cNvPr id="5" name="object 5"/>
          <p:cNvSpPr/>
          <p:nvPr/>
        </p:nvSpPr>
        <p:spPr>
          <a:xfrm>
            <a:off x="2" y="939829"/>
            <a:ext cx="9143994" cy="1167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2239135"/>
            <a:ext cx="4674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N61519 // RCR SKATE // 121, 131, 141, 151, 161, 171 // 41-44-44 // 830g/141cm // World Cup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Pro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" y="2270698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184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SKATE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4383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коньковая юниорская модель нового поколения. Технология холодной склейки, гоночная скользящая поверхность WC </a:t>
            </a:r>
            <a:r>
              <a:rPr lang="ru-RU" sz="900" dirty="0" err="1">
                <a:latin typeface="Arial Narrow"/>
                <a:cs typeface="Arial Narrow"/>
              </a:rPr>
              <a:t>Plus</a:t>
            </a:r>
            <a:r>
              <a:rPr lang="ru-RU" sz="900" dirty="0">
                <a:latin typeface="Arial Narrow"/>
                <a:cs typeface="Arial Narrow"/>
              </a:rPr>
              <a:t> и новая структура DTG WC </a:t>
            </a:r>
            <a:r>
              <a:rPr lang="ru-RU" sz="900" dirty="0" err="1">
                <a:latin typeface="Arial Narrow"/>
                <a:cs typeface="Arial Narrow"/>
              </a:rPr>
              <a:t>Plus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максимальный результат на лыжне. Коньковая модель с облегченным мыском </a:t>
            </a:r>
            <a:r>
              <a:rPr lang="ru-RU" sz="900" dirty="0" err="1">
                <a:latin typeface="Arial Narrow"/>
                <a:cs typeface="Arial Narrow"/>
              </a:rPr>
              <a:t>Hole</a:t>
            </a:r>
            <a:r>
              <a:rPr lang="ru-RU" sz="900" dirty="0">
                <a:latin typeface="Arial Narrow"/>
                <a:cs typeface="Arial Narrow"/>
              </a:rPr>
              <a:t>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361566" cy="88934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Настоящие гоночные лыжи                                          - Инновационные технологии, проверенные на ЭКМ           - Широкий температурный диапазон использования  - Отличная динамика и прекрасное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6369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CFC -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Computer  Flex</a:t>
            </a:r>
            <a:r>
              <a:rPr sz="800" spc="-1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Control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N57019,  141-176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850g/161cm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751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8" y="3297081"/>
            <a:ext cx="2572802" cy="59695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HM Carbon;DTG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Plus;CFC - Computer Flex Control;RACE CODE;Finish  First;Prewaxed;Hole Ski </a:t>
            </a:r>
            <a:r>
              <a:rPr sz="900" spc="-5" dirty="0">
                <a:latin typeface="Arial Narrow"/>
                <a:cs typeface="Arial Narrow"/>
              </a:rPr>
              <a:t>Tip;</a:t>
            </a:r>
            <a:r>
              <a:rPr lang="en-US" sz="900" dirty="0">
                <a:latin typeface="Arial Narrow"/>
                <a:cs typeface="Arial Narrow"/>
              </a:rPr>
              <a:t> </a:t>
            </a:r>
            <a:r>
              <a:rPr lang="en-US" sz="900" dirty="0" err="1">
                <a:latin typeface="Arial Narrow"/>
                <a:cs typeface="Arial Narrow"/>
              </a:rPr>
              <a:t>Sidecut</a:t>
            </a:r>
            <a:r>
              <a:rPr sz="900" spc="-5" dirty="0">
                <a:latin typeface="Arial Narrow"/>
                <a:cs typeface="Arial Narrow"/>
              </a:rPr>
              <a:t> 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3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8613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S70019</a:t>
            </a:r>
          </a:p>
          <a:p>
            <a:pPr marL="12700" marR="457834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299" y="4944824"/>
            <a:ext cx="3781689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19</a:t>
            </a:r>
            <a:r>
              <a:rPr lang="en-US" dirty="0" smtClean="0"/>
              <a:t> </a:t>
            </a:r>
            <a:r>
              <a:rPr lang="ru-RU" dirty="0"/>
              <a:t>9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4594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SKATE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733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CARBONLITE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Профессиональная </a:t>
            </a:r>
            <a:r>
              <a:rPr lang="ru-RU" sz="900" dirty="0" err="1">
                <a:latin typeface="Arial Narrow"/>
                <a:cs typeface="Arial Narrow"/>
              </a:rPr>
              <a:t>юниорcкая</a:t>
            </a:r>
            <a:r>
              <a:rPr lang="ru-RU" sz="900" dirty="0">
                <a:latin typeface="Arial Narrow"/>
                <a:cs typeface="Arial Narrow"/>
              </a:rPr>
              <a:t> модель. Облегченный сердечник </a:t>
            </a:r>
            <a:r>
              <a:rPr lang="ru-RU" sz="900" dirty="0" err="1">
                <a:latin typeface="Arial Narrow"/>
                <a:cs typeface="Arial Narrow"/>
              </a:rPr>
              <a:t>Air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Core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Carbon</a:t>
            </a:r>
            <a:r>
              <a:rPr lang="ru-RU" sz="900" dirty="0">
                <a:latin typeface="Arial Narrow"/>
                <a:cs typeface="Arial Narrow"/>
              </a:rPr>
              <a:t>, гоночная скользящая поверхность WC </a:t>
            </a:r>
            <a:r>
              <a:rPr lang="ru-RU" sz="900" dirty="0" err="1">
                <a:latin typeface="Arial Narrow"/>
                <a:cs typeface="Arial Narrow"/>
              </a:rPr>
              <a:t>Pro</a:t>
            </a:r>
            <a:r>
              <a:rPr lang="ru-RU" sz="900" dirty="0">
                <a:latin typeface="Arial Narrow"/>
                <a:cs typeface="Arial Narrow"/>
              </a:rPr>
              <a:t>, новая структура DTG WC </a:t>
            </a:r>
            <a:r>
              <a:rPr lang="ru-RU" sz="900" dirty="0" err="1">
                <a:latin typeface="Arial Narrow"/>
                <a:cs typeface="Arial Narrow"/>
              </a:rPr>
              <a:t>Plus</a:t>
            </a:r>
            <a:r>
              <a:rPr lang="ru-RU" sz="900" dirty="0">
                <a:latin typeface="Arial Narrow"/>
                <a:cs typeface="Arial Narrow"/>
              </a:rPr>
              <a:t> гарантируют максимальный результат на лыжне. Коньковая модель с облегченным мыском </a:t>
            </a:r>
            <a:r>
              <a:rPr lang="ru-RU" sz="900" dirty="0" err="1">
                <a:latin typeface="Arial Narrow"/>
                <a:cs typeface="Arial Narrow"/>
              </a:rPr>
              <a:t>Hole</a:t>
            </a:r>
            <a:r>
              <a:rPr lang="ru-RU" sz="900" dirty="0">
                <a:latin typeface="Arial Narrow"/>
                <a:cs typeface="Arial Narrow"/>
              </a:rPr>
              <a:t>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11550" y="2060742"/>
            <a:ext cx="2427190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Настоящие гоночные лыжи                                             - Технологии уровня Кубка мира                                      - Широкий температурный диапазон использования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22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369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CFC -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Computer  Flex</a:t>
            </a:r>
            <a:r>
              <a:rPr sz="800" spc="-1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Control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74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Hole Ski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N58519,  141-176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890g/161cm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751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Plus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04465" cy="6153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Plus;CFC - Computer Flex  Control;Hole Ski </a:t>
            </a:r>
            <a:r>
              <a:rPr sz="900" spc="-5" dirty="0">
                <a:latin typeface="Arial Narrow"/>
                <a:cs typeface="Arial Narrow"/>
              </a:rPr>
              <a:t>Tip;RACE </a:t>
            </a:r>
            <a:r>
              <a:rPr sz="900" dirty="0" err="1">
                <a:latin typeface="Arial Narrow"/>
                <a:cs typeface="Arial Narrow"/>
              </a:rPr>
              <a:t>CODE;Finish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 err="1" smtClean="0">
                <a:latin typeface="Arial Narrow"/>
                <a:cs typeface="Arial Narrow"/>
              </a:rPr>
              <a:t>First;Prewaxed;</a:t>
            </a:r>
            <a:r>
              <a:rPr lang="en-US" sz="900" dirty="0" err="1" smtClean="0">
                <a:latin typeface="Arial Narrow"/>
                <a:cs typeface="Arial Narrow"/>
              </a:rPr>
              <a:t>Profile</a:t>
            </a:r>
            <a:r>
              <a:rPr lang="en-US" sz="900" dirty="0" smtClean="0">
                <a:latin typeface="Arial Narrow"/>
                <a:cs typeface="Arial Narrow"/>
              </a:rPr>
              <a:t> World Cup </a:t>
            </a:r>
            <a:r>
              <a:rPr lang="en-US" sz="900" dirty="0" err="1" smtClean="0">
                <a:latin typeface="Arial Narrow"/>
                <a:cs typeface="Arial Narrow"/>
              </a:rPr>
              <a:t>Skate</a:t>
            </a:r>
            <a:r>
              <a:rPr sz="900" dirty="0" err="1" smtClean="0">
                <a:latin typeface="Arial Narrow"/>
                <a:cs typeface="Arial Narrow"/>
              </a:rPr>
              <a:t>;Power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8613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S70019</a:t>
            </a:r>
          </a:p>
          <a:p>
            <a:pPr marL="12700" marR="457834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7282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16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3549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SKATE COLD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77174" y="2060742"/>
            <a:ext cx="2192655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lang="ru-RU" sz="900" dirty="0">
              <a:solidFill>
                <a:srgbClr val="000000"/>
              </a:solidFill>
              <a:latin typeface="Arial Narrow"/>
            </a:endParaRPr>
          </a:p>
          <a:p>
            <a:pPr marL="14400" lvl="0">
              <a:lnSpc>
                <a:spcPts val="1030"/>
              </a:lnSpc>
              <a:spcBef>
                <a:spcPts val="645"/>
              </a:spcBef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Скользящая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боковая </a:t>
            </a:r>
            <a:r>
              <a:rPr lang="ru-RU" sz="900" dirty="0">
                <a:latin typeface="Arial Narrow"/>
              </a:rPr>
              <a:t>поверхность                       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</a:t>
            </a:r>
            <a:r>
              <a:rPr lang="ru-RU" sz="900" dirty="0">
                <a:latin typeface="Arial Narrow"/>
              </a:rPr>
              <a:t>холодных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погодных условий ниже -2°C</a:t>
            </a:r>
          </a:p>
          <a:p>
            <a:pPr marL="171450" lvl="0" indent="-171450">
              <a:lnSpc>
                <a:spcPts val="1000"/>
              </a:lnSpc>
              <a:buFont typeface="Wingdings" charset="2"/>
              <a:buChar char="§"/>
            </a:pPr>
            <a:endParaRPr lang="ru-RU" sz="9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0349" y="3292363"/>
            <a:ext cx="1313815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810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7762" y="3509956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5676" y="409032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7762" y="4090320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Cold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5050" y="3536308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050" y="4116673"/>
            <a:ext cx="694944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7140" y="3536308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4116673"/>
            <a:ext cx="694942" cy="390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20350" y="2113656"/>
            <a:ext cx="1000124" cy="61747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3480" y="2324548"/>
            <a:ext cx="1793874" cy="43281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N03519</a:t>
            </a:r>
            <a:r>
              <a:rPr lang="en-US" sz="900" dirty="0">
                <a:latin typeface="Arial Narrow"/>
                <a:cs typeface="Arial Narrow"/>
              </a:rPr>
              <a:t> Medium</a:t>
            </a:r>
            <a:r>
              <a:rPr sz="900" dirty="0">
                <a:latin typeface="Arial Narrow"/>
                <a:cs typeface="Arial Narrow"/>
              </a:rPr>
              <a:t>,</a:t>
            </a:r>
            <a:r>
              <a:rPr lang="en-US" sz="900" dirty="0">
                <a:latin typeface="Arial Narrow"/>
                <a:cs typeface="Arial Narrow"/>
              </a:rPr>
              <a:t> N03619 Stiff </a:t>
            </a:r>
          </a:p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181-191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20349" y="2712232"/>
            <a:ext cx="279399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lang="en-US" sz="900" dirty="0">
                <a:latin typeface="Arial Narrow"/>
                <a:cs typeface="Arial Narrow"/>
              </a:rPr>
              <a:t>               </a:t>
            </a:r>
            <a:r>
              <a:rPr sz="900" dirty="0">
                <a:latin typeface="Arial Narrow"/>
                <a:cs typeface="Arial Narrow"/>
              </a:rPr>
              <a:t>1.030g/186cm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843386"/>
            <a:ext cx="217173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	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Cold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05348" y="2060739"/>
            <a:ext cx="2866391" cy="209480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SKATE </a:t>
            </a:r>
            <a:r>
              <a:rPr sz="1000" b="1" dirty="0" smtClean="0">
                <a:latin typeface="Arial Narrow"/>
                <a:cs typeface="Arial Narrow"/>
              </a:rPr>
              <a:t>COLD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Новое поколение гоночных лыж для конькового хода. Уникальная технология скользящей боковой поверхности гарантирует максимальную скорость на лыжне. Метод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гарантирует лучшее взаимодействие с мазями скольжения и простоту нанесения структуры. Благодаря мелкой структуре, модель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прекрасно работает в холодных и сухих условиях при температуре ниже -2°C 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83820">
              <a:lnSpc>
                <a:spcPts val="1030"/>
              </a:lnSpc>
              <a:spcBef>
                <a:spcPts val="219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Carbon;DTG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Cold;RACE CODE;RFID – Chip inside;Finish  First;Prewaxed;Hole Ski </a:t>
            </a:r>
            <a:r>
              <a:rPr sz="900" spc="-5" dirty="0">
                <a:latin typeface="Arial Narrow"/>
                <a:cs typeface="Arial Narrow"/>
              </a:rPr>
              <a:t>Tip;Skating </a:t>
            </a:r>
            <a:r>
              <a:rPr sz="900" dirty="0">
                <a:latin typeface="Arial Narrow"/>
                <a:cs typeface="Arial Narrow"/>
              </a:rPr>
              <a:t>610;Precision Pairing  System;CFC - Computer Flex Control;FCF - Fischer Carbon  Fiber;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577174" y="3309527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7173" y="3741803"/>
            <a:ext cx="551815" cy="454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34423" y="3499439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S49019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47300" y="4944824"/>
            <a:ext cx="3850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17100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83840" cy="86169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Гоночная модель для юных спортсменов. Облегченный сердечник и универсальная скользящая поверхность WC </a:t>
            </a:r>
            <a:r>
              <a:rPr lang="ru-RU" sz="900" dirty="0" err="1">
                <a:latin typeface="Arial Narrow"/>
                <a:cs typeface="Arial Narrow"/>
              </a:rPr>
              <a:t>Pro</a:t>
            </a:r>
            <a:r>
              <a:rPr lang="ru-RU" sz="900" dirty="0">
                <a:latin typeface="Arial Narrow"/>
                <a:cs typeface="Arial Narrow"/>
              </a:rPr>
              <a:t>, отличная модель для тренировок и соревнований.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0679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Лыжи для первых побед                                    - Отличная устойчивость и управляемость      - Для любых погодных условий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542925" cy="36740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lang="ru-RU" sz="800" dirty="0">
                <a:latin typeface="Arial Narrow"/>
                <a:cs typeface="Arial Narrow"/>
              </a:rPr>
              <a:t>Профиль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 Cup</a:t>
            </a:r>
            <a:r>
              <a:rPr sz="800" spc="-2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Edge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N59519,  151-176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970g/156cm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38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368550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Basalite;Speed Grinding 2.0;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Skate;Power Edge;Rental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8613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S70019</a:t>
            </a:r>
          </a:p>
          <a:p>
            <a:pPr marL="12700" marR="457834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850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12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17259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RCR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20349" y="3300223"/>
            <a:ext cx="115633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  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542925" cy="367408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lang="ru-RU" sz="800" dirty="0">
                <a:latin typeface="Arial Narrow"/>
                <a:cs typeface="Arial Narrow"/>
              </a:rPr>
              <a:t>Профиль</a:t>
            </a:r>
            <a:r>
              <a:rPr sz="800" spc="-85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 Cup</a:t>
            </a:r>
            <a:r>
              <a:rPr sz="800" spc="-2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Edge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1496477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N61519,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121, 131, 141,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151,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161,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171</a:t>
            </a:r>
            <a:endParaRPr lang="ru-RU" sz="900" dirty="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lang="ru-RU" sz="900" dirty="0">
                <a:latin typeface="Arial Narrow"/>
                <a:cs typeface="Arial Narrow"/>
              </a:rPr>
              <a:t>41-44-44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8" y="2712232"/>
            <a:ext cx="2039401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</a:t>
            </a:r>
            <a:r>
              <a:rPr lang="ru-RU" sz="900" dirty="0">
                <a:latin typeface="Arial Narrow"/>
                <a:cs typeface="Arial Narrow"/>
              </a:rPr>
              <a:t>    </a:t>
            </a:r>
            <a:r>
              <a:rPr lang="en-US" sz="900" dirty="0">
                <a:latin typeface="Arial Narrow"/>
                <a:cs typeface="Arial Narrow"/>
              </a:rPr>
              <a:t>830g/141cm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38935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514600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Channel Basalite;Speed Grinding 2.0;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Skate;Power Edge;Rental </a:t>
            </a:r>
            <a:r>
              <a:rPr sz="900" spc="-25" dirty="0">
                <a:latin typeface="Arial Narrow"/>
                <a:cs typeface="Arial Narrow"/>
              </a:rPr>
              <a:t>Tail </a:t>
            </a:r>
            <a:r>
              <a:rPr sz="900" dirty="0">
                <a:latin typeface="Arial Narrow"/>
                <a:cs typeface="Arial Narrow"/>
              </a:rPr>
              <a:t>Protector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8613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r>
              <a:rPr sz="900" spc="-3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S70019</a:t>
            </a:r>
          </a:p>
          <a:p>
            <a:pPr marL="12700" marR="457834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7282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3577174" y="2060742"/>
            <a:ext cx="20679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Лыжи для первых побед                                    - Отличная устойчивость и управляемость      - Для любых погодных условий</a:t>
            </a:r>
          </a:p>
        </p:txBody>
      </p:sp>
      <p:sp>
        <p:nvSpPr>
          <p:cNvPr id="27" name="Textfeld 8"/>
          <p:cNvSpPr txBox="1"/>
          <p:nvPr/>
        </p:nvSpPr>
        <p:spPr>
          <a:xfrm>
            <a:off x="361950" y="2025981"/>
            <a:ext cx="2159000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RCR SKATE</a:t>
            </a:r>
          </a:p>
        </p:txBody>
      </p:sp>
      <p:sp>
        <p:nvSpPr>
          <p:cNvPr id="28" name="Textfeld 14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latin typeface="Arial Narrow"/>
              </a:rPr>
              <a:t>Спортивные юниорские лыжи. Облегченный сердечник и универсальная скользящая поверхность WC </a:t>
            </a:r>
            <a:r>
              <a:rPr lang="ru-RU" sz="900" dirty="0" err="1">
                <a:latin typeface="Arial Narrow"/>
              </a:rPr>
              <a:t>Pro</a:t>
            </a:r>
            <a:r>
              <a:rPr lang="ru-RU" sz="900" dirty="0">
                <a:latin typeface="Arial Narrow"/>
              </a:rPr>
              <a:t>, отличная модель для тренировок и первых соревнований. Лыжи с платформой IFP.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8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437324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3255" algn="l"/>
                <a:tab pos="324040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	TWIN	SKIN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52692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CARBON JR // 162-187 // 41-44-44 // 890g/172cm // World Cup Plus / Twin Skin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Mohair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" y="2413573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2382010"/>
            <a:ext cx="6213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TWIN </a:t>
            </a:r>
            <a:r>
              <a:rPr sz="1000" b="1" dirty="0">
                <a:latin typeface="Arial Narrow"/>
                <a:cs typeface="Arial Narrow"/>
              </a:rPr>
              <a:t>SKIN RACE JR // 127, 137, 147, 157, 167, 177 // 41-44-44 // 860g/147cm // World Cup Pro / Twin Skin Mohair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Mix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 TWIN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SKIN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3623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CARBON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81935" cy="1094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CARBON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4400" lvl="0" fontAlgn="base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Юниорская модель лыж с </a:t>
            </a:r>
            <a:r>
              <a:rPr lang="ru-RU" sz="900" dirty="0" err="1">
                <a:latin typeface="Arial Narrow"/>
              </a:rPr>
              <a:t>камусом</a:t>
            </a:r>
            <a:r>
              <a:rPr lang="ru-RU" sz="900" dirty="0">
                <a:latin typeface="Arial Narrow"/>
              </a:rPr>
              <a:t> для классического хода - ваше главное преимущество на лыжне, особенно на жесткой трассе и льду.  Две полоски </a:t>
            </a:r>
            <a:r>
              <a:rPr lang="ru-RU" sz="900" dirty="0" err="1">
                <a:latin typeface="Arial Narrow"/>
              </a:rPr>
              <a:t>камуса</a:t>
            </a:r>
            <a:r>
              <a:rPr lang="ru-RU" sz="900" dirty="0">
                <a:latin typeface="Arial Narrow"/>
              </a:rPr>
              <a:t> из мохера углублены в зоне колодки, не препятствуют скольжению и надежно держат при отталкивании. Отличная модель для детей и подростков для соревнований и тренировок!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11551" y="2060742"/>
            <a:ext cx="2362199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4400" lvl="0">
              <a:lnSpc>
                <a:spcPts val="1000"/>
              </a:lnSpc>
              <a:spcBef>
                <a:spcPts val="600"/>
              </a:spcBef>
            </a:pP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Надежное держание, в </a:t>
            </a:r>
            <a:r>
              <a:rPr lang="ru-RU" sz="900" dirty="0" err="1">
                <a:latin typeface="Arial Narrow"/>
              </a:rPr>
              <a:t>т.ч</a:t>
            </a:r>
            <a:r>
              <a:rPr lang="ru-RU" sz="900" dirty="0">
                <a:latin typeface="Arial Narrow"/>
              </a:rPr>
              <a:t>. на жесткой трассе и льду                                                                                    </a:t>
            </a:r>
            <a:r>
              <a:rPr lang="de-DE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Не требуют использования мазей держания                </a:t>
            </a:r>
            <a:r>
              <a:rPr lang="en-US" sz="900" dirty="0">
                <a:latin typeface="Arial Narrow"/>
              </a:rPr>
              <a:t>- </a:t>
            </a:r>
            <a:r>
              <a:rPr lang="ru-RU" sz="900" dirty="0">
                <a:latin typeface="Arial Narrow"/>
              </a:rPr>
              <a:t>Подходят как для тренировок, так и для соревнований</a:t>
            </a:r>
            <a:endParaRPr lang="de-DE" sz="900" dirty="0">
              <a:latin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0349" y="3252587"/>
            <a:ext cx="1322705" cy="4495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16265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96629"/>
            <a:ext cx="6369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CFC -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Computer  Flex</a:t>
            </a:r>
            <a:r>
              <a:rPr sz="800" spc="-1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Control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34737"/>
            <a:ext cx="386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Twin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42617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22981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42617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22981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N58019,  162-187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890g/172cm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8" y="2843386"/>
            <a:ext cx="3023648" cy="144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Skin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Mohair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76242"/>
            <a:ext cx="2802255" cy="523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360"/>
              </a:spcBef>
            </a:pPr>
            <a:r>
              <a:rPr sz="900" dirty="0">
                <a:latin typeface="Arial Narrow"/>
                <a:cs typeface="Arial Narrow"/>
              </a:rPr>
              <a:t>Air Core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Plus;CFC - Computer Flex  </a:t>
            </a:r>
            <a:r>
              <a:rPr sz="900" spc="-5" dirty="0">
                <a:latin typeface="Arial Narrow"/>
                <a:cs typeface="Arial Narrow"/>
              </a:rPr>
              <a:t>Control;Twin </a:t>
            </a:r>
            <a:r>
              <a:rPr sz="900" dirty="0">
                <a:latin typeface="Arial Narrow"/>
                <a:cs typeface="Arial Narrow"/>
              </a:rPr>
              <a:t>Skin;RACE CODE;Finish First;Prewaxed;Power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76242"/>
            <a:ext cx="742950" cy="3924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73737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505748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 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S70119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781689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 TWIN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SKIN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17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908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TWIN SKIN RACE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21610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TWIN SKIN RACE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4400" lvl="0" fontAlgn="base">
              <a:lnSpc>
                <a:spcPts val="1030"/>
              </a:lnSpc>
              <a:spcBef>
                <a:spcPts val="600"/>
              </a:spcBef>
            </a:pPr>
            <a:r>
              <a:rPr lang="ru-RU" sz="900" dirty="0">
                <a:latin typeface="Arial Narrow"/>
              </a:rPr>
              <a:t>Новая юниорская модель с </a:t>
            </a:r>
            <a:r>
              <a:rPr lang="ru-RU" sz="900" dirty="0" err="1">
                <a:latin typeface="Arial Narrow"/>
              </a:rPr>
              <a:t>камусом</a:t>
            </a:r>
            <a:r>
              <a:rPr lang="ru-RU" sz="900" dirty="0">
                <a:latin typeface="Arial Narrow"/>
              </a:rPr>
              <a:t> для классического хода. </a:t>
            </a:r>
            <a:r>
              <a:rPr lang="ru-RU" sz="900" dirty="0" err="1">
                <a:latin typeface="Arial Narrow"/>
              </a:rPr>
              <a:t>Камус</a:t>
            </a:r>
            <a:r>
              <a:rPr lang="ru-RU" sz="900" dirty="0">
                <a:latin typeface="Arial Narrow"/>
              </a:rPr>
              <a:t>, выполненный из 70% мохера, обеспечивает прекрасное сцепление со снегом в широком температурном диапазоне.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203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4400" lvl="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- Надежное держание, в </a:t>
            </a:r>
            <a:r>
              <a:rPr lang="ru-RU" sz="900" dirty="0" err="1">
                <a:latin typeface="Arial Narrow"/>
              </a:rPr>
              <a:t>т.ч</a:t>
            </a:r>
            <a:r>
              <a:rPr lang="ru-RU" sz="900" dirty="0">
                <a:latin typeface="Arial Narrow"/>
              </a:rPr>
              <a:t>. на жестком снегу</a:t>
            </a:r>
          </a:p>
          <a:p>
            <a:pPr lvl="0">
              <a:lnSpc>
                <a:spcPts val="1000"/>
              </a:lnSpc>
            </a:pPr>
            <a:r>
              <a:rPr lang="ru-RU" sz="900" dirty="0">
                <a:latin typeface="Arial Narrow"/>
              </a:rPr>
              <a:t>- Не требуют использования мазей держания</a:t>
            </a:r>
          </a:p>
          <a:p>
            <a:pPr lvl="0">
              <a:lnSpc>
                <a:spcPts val="1000"/>
              </a:lnSpc>
            </a:pPr>
            <a:r>
              <a:rPr lang="ru-RU" sz="900" dirty="0">
                <a:latin typeface="Arial Narrow"/>
              </a:rPr>
              <a:t>- Отличное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5349" y="3316824"/>
            <a:ext cx="8591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0349" y="3431375"/>
            <a:ext cx="115633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  Basalite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97762" y="364742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5676" y="426589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Layer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7762" y="4265893"/>
            <a:ext cx="386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Twin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Skin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5050" y="367377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5050" y="4254136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3673773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7140" y="425413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77174" y="3316824"/>
            <a:ext cx="7429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0473" y="2318769"/>
            <a:ext cx="1725077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N60019,</a:t>
            </a: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127, 137, 147,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157,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167,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177</a:t>
            </a:r>
            <a:endParaRPr lang="ru-RU" sz="900" dirty="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lang="ru-RU" sz="900" dirty="0">
                <a:latin typeface="Arial Narrow"/>
                <a:cs typeface="Arial Narrow"/>
              </a:rPr>
              <a:t>41-44-44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0348" y="2712232"/>
            <a:ext cx="165840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</a:t>
            </a:r>
            <a:r>
              <a:rPr lang="ru-RU" sz="900" dirty="0">
                <a:latin typeface="Arial Narrow"/>
                <a:cs typeface="Arial Narrow"/>
              </a:rPr>
              <a:t>860</a:t>
            </a:r>
            <a:r>
              <a:rPr lang="en-US" sz="900" dirty="0">
                <a:latin typeface="Arial Narrow"/>
                <a:cs typeface="Arial Narrow"/>
              </a:rPr>
              <a:t>g/147cm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0349" y="2843386"/>
            <a:ext cx="2781933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Twin  </a:t>
            </a:r>
            <a:r>
              <a:rPr sz="900" dirty="0">
                <a:latin typeface="Arial Narrow"/>
                <a:cs typeface="Arial Narrow"/>
              </a:rPr>
              <a:t>Skin Mohair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Mix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05349" y="3636902"/>
            <a:ext cx="2479675" cy="2940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Air Channel Basalite;Speed Grinding 2.0;Power</a:t>
            </a:r>
            <a:r>
              <a:rPr sz="900" spc="-95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Layer;Twin  </a:t>
            </a:r>
            <a:r>
              <a:rPr sz="900" dirty="0">
                <a:latin typeface="Arial Narrow"/>
                <a:cs typeface="Arial Narrow"/>
              </a:rPr>
              <a:t>Skin;Rental </a:t>
            </a:r>
            <a:r>
              <a:rPr sz="900" spc="-25" dirty="0">
                <a:latin typeface="Arial Narrow"/>
                <a:cs typeface="Arial Narrow"/>
              </a:rPr>
              <a:t>Tail</a:t>
            </a:r>
            <a:r>
              <a:rPr sz="900" spc="-2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Protector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77174" y="3636902"/>
            <a:ext cx="53679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77174" y="3904891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4423" y="3636902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 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S70119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7300" y="4944824"/>
            <a:ext cx="2935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 TWIN</a:t>
            </a:r>
            <a:r>
              <a:rPr sz="9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SKIN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13</a:t>
            </a:r>
            <a:r>
              <a:rPr lang="en-US" dirty="0" smtClean="0"/>
              <a:t> </a:t>
            </a:r>
            <a:r>
              <a:rPr lang="ru-RU" dirty="0"/>
              <a:t>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98272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325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	CLASSIC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7338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1082705"/>
            <a:ext cx="9143993" cy="116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051142"/>
            <a:ext cx="46678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SPEEDMAX </a:t>
            </a:r>
            <a:r>
              <a:rPr sz="1000" b="1" dirty="0">
                <a:latin typeface="Arial Narrow"/>
                <a:cs typeface="Arial Narrow"/>
              </a:rPr>
              <a:t>CLASSIC JR // 157-187 // 41-44-44 // 850g/172cm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" y="2413573"/>
            <a:ext cx="9143993" cy="1167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874" y="2382010"/>
            <a:ext cx="47663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CARBONLITE </a:t>
            </a:r>
            <a:r>
              <a:rPr sz="1000" b="1" dirty="0">
                <a:latin typeface="Arial Narrow"/>
                <a:cs typeface="Arial Narrow"/>
              </a:rPr>
              <a:t>CLASSIC JR // 157-187 // 41-44-44 // 890g/172cm // World Cup Plus 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44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200"/>
                </a:moveTo>
                <a:lnTo>
                  <a:pt x="9153144" y="4903200"/>
                </a:lnTo>
                <a:lnTo>
                  <a:pt x="9153144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" y="939829"/>
            <a:ext cx="9143994" cy="1167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4874" y="427557"/>
            <a:ext cx="4708525" cy="65913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/>
              <a:t>UP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dirty="0" smtClean="0"/>
              <a:t>RCR </a:t>
            </a:r>
            <a:r>
              <a:rPr sz="1000" dirty="0"/>
              <a:t>UNIVERSAL // 127, 137, 147-182 // 41-44-44 // 860g/147cm // World Cup Pro /</a:t>
            </a:r>
            <a:r>
              <a:rPr sz="1000" spc="-100" dirty="0"/>
              <a:t> </a:t>
            </a:r>
            <a:r>
              <a:rPr sz="1000" dirty="0"/>
              <a:t>Wax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4874" y="3410040"/>
            <a:ext cx="40487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SPRINT </a:t>
            </a:r>
            <a:r>
              <a:rPr sz="1000" b="1" dirty="0">
                <a:latin typeface="Arial Narrow"/>
                <a:cs typeface="Arial Narrow"/>
              </a:rPr>
              <a:t>CROWN // </a:t>
            </a:r>
            <a:r>
              <a:rPr lang="ru-RU" sz="1000" b="1" dirty="0" smtClean="0">
                <a:latin typeface="Arial Narrow"/>
                <a:cs typeface="Arial Narrow"/>
              </a:rPr>
              <a:t>130</a:t>
            </a:r>
            <a:r>
              <a:rPr sz="1000" b="1" dirty="0" smtClean="0">
                <a:latin typeface="Arial Narrow"/>
                <a:cs typeface="Arial Narrow"/>
              </a:rPr>
              <a:t>-170 </a:t>
            </a:r>
            <a:r>
              <a:rPr sz="1000" b="1" dirty="0">
                <a:latin typeface="Arial Narrow"/>
                <a:cs typeface="Arial Narrow"/>
              </a:rPr>
              <a:t>// 51-47-50 // 980g/150cm // Sintec / Crown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Tec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44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34724" r="19861" b="34725"/>
          <a:stretch/>
        </p:blipFill>
        <p:spPr>
          <a:xfrm>
            <a:off x="1591023" y="3564721"/>
            <a:ext cx="6120000" cy="773792"/>
          </a:xfrm>
          <a:prstGeom prst="rect">
            <a:avLst/>
          </a:prstGeom>
        </p:spPr>
      </p:pic>
      <p:sp>
        <p:nvSpPr>
          <p:cNvPr id="13" name="object 6"/>
          <p:cNvSpPr txBox="1"/>
          <p:nvPr/>
        </p:nvSpPr>
        <p:spPr>
          <a:xfrm>
            <a:off x="414874" y="2165007"/>
            <a:ext cx="47663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dirty="0" smtClean="0">
                <a:latin typeface="Arial Narrow"/>
                <a:cs typeface="Arial Narrow"/>
              </a:rPr>
              <a:t>CRS RACE </a:t>
            </a:r>
            <a:r>
              <a:rPr sz="1000" b="1" dirty="0" smtClean="0">
                <a:latin typeface="Arial Narrow"/>
                <a:cs typeface="Arial Narrow"/>
              </a:rPr>
              <a:t>JR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sz="1000" b="1" dirty="0" smtClean="0">
                <a:latin typeface="Arial Narrow"/>
                <a:cs typeface="Arial Narrow"/>
              </a:rPr>
              <a:t>1</a:t>
            </a:r>
            <a:r>
              <a:rPr lang="en-US" sz="1000" b="1" dirty="0" smtClean="0">
                <a:latin typeface="Arial Narrow"/>
                <a:cs typeface="Arial Narrow"/>
              </a:rPr>
              <a:t>3</a:t>
            </a:r>
            <a:r>
              <a:rPr sz="1000" b="1" dirty="0" smtClean="0">
                <a:latin typeface="Arial Narrow"/>
                <a:cs typeface="Arial Narrow"/>
              </a:rPr>
              <a:t>7-1</a:t>
            </a:r>
            <a:r>
              <a:rPr lang="en-US" sz="1000" b="1" dirty="0" smtClean="0">
                <a:latin typeface="Arial Narrow"/>
                <a:cs typeface="Arial Narrow"/>
              </a:rPr>
              <a:t>7</a:t>
            </a:r>
            <a:r>
              <a:rPr sz="1000" b="1" dirty="0" smtClean="0">
                <a:latin typeface="Arial Narrow"/>
                <a:cs typeface="Arial Narrow"/>
              </a:rPr>
              <a:t>7 </a:t>
            </a:r>
            <a:r>
              <a:rPr sz="1000" b="1" dirty="0">
                <a:latin typeface="Arial Narrow"/>
                <a:cs typeface="Arial Narrow"/>
              </a:rPr>
              <a:t>// 41-44-44 // </a:t>
            </a:r>
            <a:r>
              <a:rPr lang="en-US" sz="1000" b="1" dirty="0" smtClean="0">
                <a:latin typeface="Arial Narrow"/>
                <a:cs typeface="Arial Narrow"/>
              </a:rPr>
              <a:t>92</a:t>
            </a:r>
            <a:r>
              <a:rPr sz="1000" b="1" dirty="0" smtClean="0">
                <a:latin typeface="Arial Narrow"/>
                <a:cs typeface="Arial Narrow"/>
              </a:rPr>
              <a:t>0g/1</a:t>
            </a:r>
            <a:r>
              <a:rPr lang="en-US" sz="1000" b="1" dirty="0" smtClean="0">
                <a:latin typeface="Arial Narrow"/>
                <a:cs typeface="Arial Narrow"/>
              </a:rPr>
              <a:t>47</a:t>
            </a:r>
            <a:r>
              <a:rPr sz="1000" b="1" dirty="0" smtClean="0">
                <a:latin typeface="Arial Narrow"/>
                <a:cs typeface="Arial Narrow"/>
              </a:rPr>
              <a:t>cm </a:t>
            </a:r>
            <a:r>
              <a:rPr sz="1000" b="1" dirty="0">
                <a:latin typeface="Arial Narrow"/>
                <a:cs typeface="Arial Narrow"/>
              </a:rPr>
              <a:t>// </a:t>
            </a:r>
            <a:r>
              <a:rPr lang="en-US" sz="1000" b="1" dirty="0" err="1" smtClean="0">
                <a:latin typeface="Arial Narrow"/>
                <a:cs typeface="Arial Narrow"/>
              </a:rPr>
              <a:t>Sintec</a:t>
            </a:r>
            <a:r>
              <a:rPr sz="1000" b="1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/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Wax</a:t>
            </a:r>
            <a:endParaRPr sz="1000" dirty="0">
              <a:latin typeface="Arial Narrow"/>
              <a:cs typeface="Arial Narrow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30836" r="19722" b="31947"/>
          <a:stretch/>
        </p:blipFill>
        <p:spPr>
          <a:xfrm>
            <a:off x="1591023" y="2361383"/>
            <a:ext cx="6120000" cy="949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2800" y="539"/>
            <a:ext cx="502920" cy="50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374548"/>
            <a:ext cx="4598035" cy="7308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/>
              <a:t>LINE</a:t>
            </a:r>
            <a:r>
              <a:rPr spc="-5" dirty="0"/>
              <a:t> </a:t>
            </a:r>
            <a:r>
              <a:rPr dirty="0"/>
              <a:t>UP</a:t>
            </a: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000" dirty="0" smtClean="0"/>
              <a:t>SNOWSTAR </a:t>
            </a:r>
            <a:r>
              <a:rPr sz="1000" dirty="0"/>
              <a:t>CROWN MTD // 90-140 // 54-48-52 // 690g/110cm // Sintec / Crown</a:t>
            </a:r>
            <a:r>
              <a:rPr sz="1000" spc="-100" dirty="0"/>
              <a:t> </a:t>
            </a:r>
            <a:r>
              <a:rPr sz="1000" dirty="0"/>
              <a:t>Tec</a:t>
            </a:r>
          </a:p>
        </p:txBody>
      </p:sp>
      <p:sp>
        <p:nvSpPr>
          <p:cNvPr id="4" name="object 4"/>
          <p:cNvSpPr/>
          <p:nvPr/>
        </p:nvSpPr>
        <p:spPr>
          <a:xfrm>
            <a:off x="2" y="957237"/>
            <a:ext cx="9143993" cy="1170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7300" y="4944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57277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3D SKATE </a:t>
            </a:r>
            <a:r>
              <a:rPr dirty="0" smtClean="0"/>
              <a:t>C-SPECIAL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892425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3D SKATE </a:t>
            </a:r>
            <a:r>
              <a:rPr sz="1000" b="1" dirty="0" smtClean="0">
                <a:latin typeface="Arial Narrow"/>
                <a:cs typeface="Arial Narrow"/>
              </a:rPr>
              <a:t>C-SPECIAL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Новое поколение гоночных лыж для конькового хода. Уникальная технология скользящей боковой поверхности гарантирует максимальную скорость на лыжне. Метод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гарантирует лучшее взаимодействие с мазями скольжения и простоту нанесения структуры. Модель с желтой скользящей поверхностью предназначена для высокой влажности, грязного, гранулированного снега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324099" cy="7611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71450" lvl="0" indent="-171450">
              <a:lnSpc>
                <a:spcPts val="1000"/>
              </a:lnSpc>
              <a:buFont typeface="Wingdings" charset="2"/>
              <a:buChar char="§"/>
            </a:pPr>
            <a:endParaRPr lang="en-US" sz="900" dirty="0">
              <a:solidFill>
                <a:srgbClr val="000000"/>
              </a:solidFill>
              <a:latin typeface="Arial Narrow"/>
            </a:endParaRPr>
          </a:p>
          <a:p>
            <a:pPr lvl="0">
              <a:lnSpc>
                <a:spcPts val="1000"/>
              </a:lnSpc>
            </a:pP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Скользящая боковая поверхность
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
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Идеальны для крупнозернистого снега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1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Gliding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Sidewall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Plus/Coarse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N05319,  181-191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1.030g/186cm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8992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C-Special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675255" cy="87756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Gliding Sidewall;Cold Base Bonding;Air Core HM Carbon;DTG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Plus/Coarse;RACE CODE;RFID – Chip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inside;Finish  First;Prewaxed;Hole Ski </a:t>
            </a:r>
            <a:r>
              <a:rPr sz="900" spc="-5" dirty="0">
                <a:latin typeface="Arial Narrow"/>
                <a:cs typeface="Arial Narrow"/>
              </a:rPr>
              <a:t>Tip;Skating </a:t>
            </a:r>
            <a:r>
              <a:rPr sz="900" dirty="0">
                <a:latin typeface="Arial Narrow"/>
                <a:cs typeface="Arial Narrow"/>
              </a:rPr>
              <a:t>610;Precision Pairing  System;CFC - Computer Flex Control;FCF - Fischer Carbon  Fiber;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Skate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70"/>
              </a:spcBef>
            </a:pP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S49019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45 0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475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CLASSIC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38755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4400" lvl="0" fontAlgn="base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Профессиональная классическая юниорская модель нового поколения. Технология холодной склейки, гоночная скользящая поверхность WC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Plus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и новая структура DTG WC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Plus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гарантируют максимальный результат на лыжне.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099310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440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Настоящие гоночные лыжи 	          - Скользящая поверхность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World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Cup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           - Отличная динамика и прекрасное скольжение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077873"/>
            <a:ext cx="6369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CFC -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Computer  Flex</a:t>
            </a:r>
            <a:r>
              <a:rPr sz="800" spc="-1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Control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N57519,  157-187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850g/172cm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373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393950" cy="6153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HM Carbon;DTG </a:t>
            </a:r>
            <a:r>
              <a:rPr sz="900" spc="-5" dirty="0">
                <a:latin typeface="Arial Narrow"/>
                <a:cs typeface="Arial Narrow"/>
              </a:rPr>
              <a:t>World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Cup  Plus;CFC - Computer Flex Control;RACE CODE;Finish  First;Prewaxed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 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S70119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19 900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37509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CLASSIC</a:t>
            </a:r>
            <a:r>
              <a:rPr spc="-95" dirty="0"/>
              <a:t> </a:t>
            </a:r>
            <a:r>
              <a:rPr dirty="0"/>
              <a:t>JR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0891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CARBONLITE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JR</a:t>
            </a:r>
            <a:endParaRPr sz="1000" dirty="0">
              <a:latin typeface="Arial Narrow"/>
              <a:cs typeface="Arial Narrow"/>
            </a:endParaRPr>
          </a:p>
          <a:p>
            <a:pPr marL="12700" marR="5080" lvl="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Профессиональная </a:t>
            </a:r>
            <a:r>
              <a:rPr lang="ru-RU" sz="900" dirty="0" err="1">
                <a:latin typeface="Arial Narrow"/>
              </a:rPr>
              <a:t>юниорcкая</a:t>
            </a:r>
            <a:r>
              <a:rPr lang="ru-RU" sz="900" dirty="0">
                <a:latin typeface="Arial Narrow"/>
              </a:rPr>
              <a:t> модель. Облегченный сердечник </a:t>
            </a:r>
            <a:r>
              <a:rPr lang="ru-RU" sz="900" dirty="0" err="1">
                <a:latin typeface="Arial Narrow"/>
              </a:rPr>
              <a:t>Air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Core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Carbon</a:t>
            </a:r>
            <a:r>
              <a:rPr lang="ru-RU" sz="900" dirty="0">
                <a:latin typeface="Arial Narrow"/>
              </a:rPr>
              <a:t>, гоночная скользящая поверхность WC </a:t>
            </a:r>
            <a:r>
              <a:rPr lang="ru-RU" sz="900" dirty="0" err="1">
                <a:latin typeface="Arial Narrow"/>
              </a:rPr>
              <a:t>Plus</a:t>
            </a:r>
            <a:r>
              <a:rPr lang="ru-RU" sz="900" dirty="0">
                <a:latin typeface="Arial Narrow"/>
              </a:rPr>
              <a:t>, новая структура DTG WC </a:t>
            </a:r>
            <a:r>
              <a:rPr lang="ru-RU" sz="900" dirty="0" err="1">
                <a:latin typeface="Arial Narrow"/>
              </a:rPr>
              <a:t>Plus</a:t>
            </a:r>
            <a:r>
              <a:rPr lang="ru-RU" sz="900" dirty="0">
                <a:latin typeface="Arial Narrow"/>
              </a:rPr>
              <a:t> гарантируют максимальный результат на лыжне. Лыжи с платформой IFP.</a:t>
            </a:r>
            <a:r>
              <a:rPr sz="9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69016" y="2060739"/>
            <a:ext cx="2296576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Настоящие гоночные лыжи                                        - Технологии уровня Кубка мира                                  - Широкий температурный диапазон использования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322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 Core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Plus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369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CFC -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Computer  Flex</a:t>
            </a:r>
            <a:r>
              <a:rPr sz="800" spc="-1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Control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3962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Prewaxed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N59019,  157-187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890g/172cm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373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51904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Core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Plus;CFC - Computer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Flex  Control;Prewaxed;RACE CODE;Finish First;Power</a:t>
            </a:r>
            <a:r>
              <a:rPr sz="900" spc="-3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 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S70119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16 500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2422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RCR</a:t>
            </a:r>
            <a:r>
              <a:rPr spc="-90" dirty="0"/>
              <a:t> </a:t>
            </a:r>
            <a:r>
              <a:rPr dirty="0"/>
              <a:t>UNIVERSAL</a:t>
            </a:r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69367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UNIVERSAL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Спортивные юниорские лыжи. Облегченный сердечник и универсальная скользящая поверхность WC </a:t>
            </a:r>
            <a:r>
              <a:rPr lang="ru-RU" sz="900" dirty="0" err="1">
                <a:latin typeface="Arial Narrow"/>
                <a:cs typeface="Arial Narrow"/>
              </a:rPr>
              <a:t>Pro</a:t>
            </a:r>
            <a:r>
              <a:rPr lang="ru-RU" sz="900" dirty="0">
                <a:latin typeface="Arial Narrow"/>
                <a:cs typeface="Arial Narrow"/>
              </a:rPr>
              <a:t>, отличная модель для тренировок и первых соревнований. Модель </a:t>
            </a:r>
            <a:r>
              <a:rPr lang="ru-RU" sz="900" dirty="0" err="1">
                <a:latin typeface="Arial Narrow"/>
                <a:cs typeface="Arial Narrow"/>
              </a:rPr>
              <a:t>Universal</a:t>
            </a:r>
            <a:r>
              <a:rPr lang="ru-RU" sz="900" dirty="0">
                <a:latin typeface="Arial Narrow"/>
                <a:cs typeface="Arial Narrow"/>
              </a:rPr>
              <a:t> позволяет освоить классическую и коньковую техники передвижения. Лыжи с платформой IFP.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36156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46863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Лыжи для первых побед                           	          - Отличная устойчивость и управляемость - Универсальная модель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563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  Basalite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60452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Speed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Grinding  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413384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Rental</a:t>
            </a:r>
            <a:r>
              <a:rPr sz="800" spc="-105" dirty="0">
                <a:latin typeface="Arial Narrow"/>
                <a:cs typeface="Arial Narrow"/>
              </a:rPr>
              <a:t> </a:t>
            </a:r>
            <a:r>
              <a:rPr sz="800" spc="-20" dirty="0">
                <a:latin typeface="Arial Narrow"/>
                <a:cs typeface="Arial Narrow"/>
              </a:rPr>
              <a:t>Tail </a:t>
            </a:r>
            <a:r>
              <a:rPr sz="800" dirty="0">
                <a:latin typeface="Arial Narrow"/>
                <a:cs typeface="Arial Narrow"/>
              </a:rPr>
              <a:t> Protector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Power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Edge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7867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N61019,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127, 137,</a:t>
            </a:r>
            <a:r>
              <a:rPr sz="900" spc="-8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147-182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5417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860g/147cm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90118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Pro /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spc="-10" dirty="0">
                <a:latin typeface="Arial Narrow"/>
                <a:cs typeface="Arial Narrow"/>
              </a:rPr>
              <a:t>Wax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171065" cy="48387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Air Channel Basalite;Speed Grinding 2.0;Rental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spc="-25" dirty="0">
                <a:latin typeface="Arial Narrow"/>
                <a:cs typeface="Arial Narrow"/>
              </a:rPr>
              <a:t>Tail  </a:t>
            </a:r>
            <a:r>
              <a:rPr sz="900" dirty="0">
                <a:latin typeface="Arial Narrow"/>
                <a:cs typeface="Arial Narrow"/>
              </a:rPr>
              <a:t>Protector;Power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Edge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Jr Classic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S70119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8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6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83" y="3676650"/>
            <a:ext cx="476250" cy="476250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58" y="3676650"/>
            <a:ext cx="619125" cy="4286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1950" y="374249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en-US" sz="2800" b="1" i="0" u="none" strike="noStrike" dirty="0">
                <a:latin typeface="Arial Narrow"/>
              </a:rPr>
              <a:t>CRS RACE BLACK JR</a:t>
            </a:r>
            <a:endParaRPr sz="2800" b="1" i="0" u="none" strike="noStrike" dirty="0"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CRS RACE JR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latin typeface="Arial Narrow"/>
              </a:rPr>
              <a:t>Универсальная модель для освоения техники классического и конькового ходов. Отличная модель для первых занятий на снегу и уроков физкультуры.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lvl="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Устойчивые и маневренные</a:t>
            </a:r>
          </a:p>
          <a:p>
            <a:pPr marL="171450" lvl="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Позволяют освоить коньковый и классический хода</a:t>
            </a:r>
          </a:p>
          <a:p>
            <a:pPr marL="171450" lvl="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любых погодных условий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17527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N62619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137-177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Профиль: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41-44-44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Вес/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920g / 147cm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База: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61950" y="3638550"/>
            <a:ext cx="2698909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>
              <a:lnSpc>
                <a:spcPts val="1000"/>
              </a:lnSpc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World Cup Pro 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; 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Ultra Tuning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;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Air Channel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38691" y="3627333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Модель: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XC SPRINT JR BLACK/WHITE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.	</a:t>
            </a:r>
            <a:r>
              <a:rPr lang="de-DE" sz="900" dirty="0">
                <a:solidFill>
                  <a:srgbClr val="000000"/>
                </a:solidFill>
                <a:latin typeface="Arial Narrow"/>
              </a:rPr>
              <a:t>S00017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Стиль: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 err="1">
                <a:solidFill>
                  <a:srgbClr val="000000"/>
                </a:solidFill>
                <a:latin typeface="Arial Narrow"/>
              </a:rPr>
              <a:t>Combi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Автоматическая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844608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Air Channel Basalite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320983" y="3619500"/>
            <a:ext cx="857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de-DE" sz="800" dirty="0">
                <a:solidFill>
                  <a:srgbClr val="000000"/>
                </a:solidFill>
                <a:latin typeface="Arial Narrow"/>
              </a:rPr>
              <a:t>Ultra Tuning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30836" r="19722" b="31947"/>
          <a:stretch/>
        </p:blipFill>
        <p:spPr>
          <a:xfrm>
            <a:off x="286547" y="771768"/>
            <a:ext cx="8034436" cy="1246083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3 200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505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83" y="3676650"/>
            <a:ext cx="476250" cy="476250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58" y="3676650"/>
            <a:ext cx="619125" cy="428625"/>
          </a:xfrm>
          <a:prstGeom prst="rect">
            <a:avLst/>
          </a:prstGeom>
        </p:spPr>
      </p:pic>
      <p:pic>
        <p:nvPicPr>
          <p:cNvPr id="7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83" y="4295775"/>
            <a:ext cx="619125" cy="428625"/>
          </a:xfrm>
          <a:prstGeom prst="rect">
            <a:avLst/>
          </a:prstGeom>
        </p:spPr>
      </p:pic>
      <p:sp>
        <p:nvSpPr>
          <p:cNvPr id="9" name="Textfeld 6"/>
          <p:cNvSpPr txBox="1"/>
          <p:nvPr/>
        </p:nvSpPr>
        <p:spPr>
          <a:xfrm>
            <a:off x="361950" y="374249"/>
            <a:ext cx="474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 dirty="0" smtClean="0">
                <a:latin typeface="Arial Narrow"/>
              </a:rPr>
              <a:t>SPRINT </a:t>
            </a:r>
            <a:r>
              <a:rPr sz="2800" b="1" i="0" u="none" strike="noStrike" dirty="0">
                <a:latin typeface="Arial Narrow"/>
              </a:rPr>
              <a:t>CROWN</a:t>
            </a:r>
            <a:r>
              <a:rPr lang="en-US" sz="2800" b="1" i="0" u="none" strike="noStrike" dirty="0">
                <a:latin typeface="Arial Narrow"/>
              </a:rPr>
              <a:t> YELLOW</a:t>
            </a:r>
            <a:endParaRPr sz="2800" b="1" i="0" u="none" strike="noStrike" dirty="0">
              <a:latin typeface="Arial Narrow"/>
            </a:endParaRPr>
          </a:p>
        </p:txBody>
      </p:sp>
      <p:sp>
        <p:nvSpPr>
          <p:cNvPr id="10" name="Textfeld 7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SPRINT CROWN</a:t>
            </a:r>
          </a:p>
        </p:txBody>
      </p:sp>
      <p:sp>
        <p:nvSpPr>
          <p:cNvPr id="11" name="Textfeld 8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9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0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КРЕПЛЕНИЯ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1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2"/>
          <p:cNvSpPr txBox="1"/>
          <p:nvPr/>
        </p:nvSpPr>
        <p:spPr>
          <a:xfrm>
            <a:off x="6117527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Идеальная модель для обучения лыжной технике, как для самых маленьких, так и подростков. Технология насечек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Crown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обеспечивает уверенное держание в подъём.</a:t>
            </a:r>
          </a:p>
        </p:txBody>
      </p:sp>
      <p:sp>
        <p:nvSpPr>
          <p:cNvPr id="17" name="Textfeld 14"/>
          <p:cNvSpPr txBox="1"/>
          <p:nvPr/>
        </p:nvSpPr>
        <p:spPr>
          <a:xfrm>
            <a:off x="3238691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Устойчивые и маневренные</a:t>
            </a:r>
          </a:p>
          <a:p>
            <a:pPr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Идеальные для освоения классического хода</a:t>
            </a:r>
          </a:p>
          <a:p>
            <a:pPr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Подходят для катания и игр на снегу</a:t>
            </a:r>
          </a:p>
          <a:p>
            <a:pPr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Очень эластичные </a:t>
            </a:r>
          </a:p>
        </p:txBody>
      </p:sp>
      <p:sp>
        <p:nvSpPr>
          <p:cNvPr id="18" name="Textfeld 15"/>
          <p:cNvSpPr txBox="1"/>
          <p:nvPr/>
        </p:nvSpPr>
        <p:spPr>
          <a:xfrm>
            <a:off x="6117527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N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63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3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19
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Ростовки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13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0-170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Профиль: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51-47-50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Вес/</a:t>
            </a:r>
            <a:r>
              <a:rPr lang="ru-RU" sz="900" b="0" i="0" u="none" strike="noStrike" dirty="0" err="1">
                <a:solidFill>
                  <a:srgbClr val="000000"/>
                </a:solidFill>
                <a:latin typeface="Arial Narrow"/>
              </a:rPr>
              <a:t>Ростовка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980g / 150cm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База: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Sintec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9" name="Textfeld 16"/>
          <p:cNvSpPr txBox="1"/>
          <p:nvPr/>
        </p:nvSpPr>
        <p:spPr>
          <a:xfrm>
            <a:off x="361950" y="3627333"/>
            <a:ext cx="2698909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>
              <a:lnSpc>
                <a:spcPts val="1000"/>
              </a:lnSpc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Air Channel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;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Crown Tec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;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Ultra Tuning</a:t>
            </a:r>
          </a:p>
        </p:txBody>
      </p:sp>
      <p:sp>
        <p:nvSpPr>
          <p:cNvPr id="20" name="Textfeld 17"/>
          <p:cNvSpPr txBox="1"/>
          <p:nvPr/>
        </p:nvSpPr>
        <p:spPr>
          <a:xfrm>
            <a:off x="3238691" y="3627333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Модель: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XC SPRINT JR BLACK/WHITE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Артикул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.	S</a:t>
            </a:r>
            <a:r>
              <a:rPr lang="en-US" sz="900" b="0" i="0" u="none" strike="noStrike" dirty="0">
                <a:solidFill>
                  <a:srgbClr val="000000"/>
                </a:solidFill>
                <a:latin typeface="Arial Narrow"/>
              </a:rPr>
              <a:t>000017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Стиль: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C</a:t>
            </a:r>
            <a:r>
              <a:rPr lang="en-US" sz="900" b="0" i="0" u="none" strike="noStrike" dirty="0" err="1">
                <a:solidFill>
                  <a:srgbClr val="000000"/>
                </a:solidFill>
                <a:latin typeface="Arial Narrow"/>
              </a:rPr>
              <a:t>ombi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Автоматическая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21" name="Textfeld 18"/>
          <p:cNvSpPr txBox="1"/>
          <p:nvPr/>
        </p:nvSpPr>
        <p:spPr>
          <a:xfrm>
            <a:off x="6844608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Air Channel</a:t>
            </a:r>
          </a:p>
        </p:txBody>
      </p:sp>
      <p:sp>
        <p:nvSpPr>
          <p:cNvPr id="22" name="Textfeld 19"/>
          <p:cNvSpPr txBox="1"/>
          <p:nvPr/>
        </p:nvSpPr>
        <p:spPr>
          <a:xfrm>
            <a:off x="8320983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Crown Tec</a:t>
            </a:r>
          </a:p>
        </p:txBody>
      </p:sp>
      <p:sp>
        <p:nvSpPr>
          <p:cNvPr id="23" name="Textfeld 20"/>
          <p:cNvSpPr txBox="1"/>
          <p:nvPr/>
        </p:nvSpPr>
        <p:spPr>
          <a:xfrm>
            <a:off x="6844608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Ultra Tuning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34724" r="19861" b="34725"/>
          <a:stretch/>
        </p:blipFill>
        <p:spPr>
          <a:xfrm>
            <a:off x="361950" y="918858"/>
            <a:ext cx="8216727" cy="1038895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7" name="object 23"/>
          <p:cNvSpPr txBox="1"/>
          <p:nvPr/>
        </p:nvSpPr>
        <p:spPr>
          <a:xfrm>
            <a:off x="347300" y="4944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343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6968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SNOWSTAR CROWN</a:t>
            </a:r>
            <a:r>
              <a:rPr spc="-95" dirty="0"/>
              <a:t> </a:t>
            </a:r>
            <a:r>
              <a:rPr lang="ru-RU" dirty="0" smtClean="0"/>
              <a:t>(с </a:t>
            </a:r>
            <a:r>
              <a:rPr lang="ru-RU" dirty="0" err="1" smtClean="0"/>
              <a:t>крепл</a:t>
            </a:r>
            <a:r>
              <a:rPr lang="ru-RU" dirty="0" smtClean="0"/>
              <a:t>.)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" y="1054126"/>
            <a:ext cx="9143994" cy="1170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352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SNOWSTAR CROWN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MTD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Стильная модель для самых маленьких лыжников. Более широкий профиль по сравнению с моделью </a:t>
            </a:r>
            <a:r>
              <a:rPr lang="ru-RU" sz="900" dirty="0" err="1">
                <a:latin typeface="Arial Narrow"/>
                <a:cs typeface="Arial Narrow"/>
              </a:rPr>
              <a:t>Sprint</a:t>
            </a:r>
            <a:r>
              <a:rPr lang="ru-RU" sz="900" dirty="0">
                <a:latin typeface="Arial Narrow"/>
                <a:cs typeface="Arial Narrow"/>
              </a:rPr>
              <a:t> обеспечивает отличную устойчивость. Система насечек </a:t>
            </a:r>
            <a:r>
              <a:rPr lang="ru-RU" sz="900" dirty="0" err="1">
                <a:latin typeface="Arial Narrow"/>
                <a:cs typeface="Arial Narrow"/>
              </a:rPr>
              <a:t>Crown</a:t>
            </a:r>
            <a:r>
              <a:rPr lang="ru-RU" sz="900" dirty="0">
                <a:latin typeface="Arial Narrow"/>
                <a:cs typeface="Arial Narrow"/>
              </a:rPr>
              <a:t> не позволяет лыжам проскальзывать назад. Продаются вместе с креплениями.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144176" cy="74828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Легко использовать                                               - Отличное держание                                              - Разработано специально для малышей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20349" y="3292363"/>
            <a:ext cx="1156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71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Channel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535619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Ultra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Tuning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115983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Crown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Tec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0473" y="2318769"/>
            <a:ext cx="44259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NV64520,  90-140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54-48-52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20349" y="2712232"/>
            <a:ext cx="15347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5" dirty="0">
                <a:latin typeface="Arial Narrow"/>
                <a:cs typeface="Arial Narrow"/>
              </a:rPr>
              <a:t>Вес/</a:t>
            </a:r>
            <a:r>
              <a:rPr lang="ru-RU" sz="900" spc="-5" dirty="0" err="1">
                <a:latin typeface="Arial Narrow"/>
                <a:cs typeface="Arial Narrow"/>
              </a:rPr>
              <a:t>Ростовка</a:t>
            </a:r>
            <a:r>
              <a:rPr sz="900" spc="-5" dirty="0">
                <a:latin typeface="Arial Narrow"/>
                <a:cs typeface="Arial Narrow"/>
              </a:rPr>
              <a:t>	</a:t>
            </a:r>
            <a:r>
              <a:rPr sz="900" spc="-10" dirty="0">
                <a:latin typeface="Arial Narrow"/>
                <a:cs typeface="Arial Narrow"/>
              </a:rPr>
              <a:t>690g/110cm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20349" y="2843386"/>
            <a:ext cx="18053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</a:t>
            </a:r>
            <a:r>
              <a:rPr lang="ru-RU" sz="900" dirty="0">
                <a:latin typeface="Arial Narrow"/>
                <a:cs typeface="Arial Narrow"/>
              </a:rPr>
              <a:t>      </a:t>
            </a:r>
            <a:r>
              <a:rPr sz="900" dirty="0" err="1">
                <a:latin typeface="Arial Narrow"/>
                <a:cs typeface="Arial Narrow"/>
              </a:rPr>
              <a:t>Sintec</a:t>
            </a:r>
            <a:r>
              <a:rPr sz="900" dirty="0">
                <a:latin typeface="Arial Narrow"/>
                <a:cs typeface="Arial Narrow"/>
              </a:rPr>
              <a:t> / Crown</a:t>
            </a:r>
            <a:r>
              <a:rPr sz="900" spc="-30" dirty="0">
                <a:latin typeface="Arial Narrow"/>
                <a:cs typeface="Arial Narrow"/>
              </a:rPr>
              <a:t> Tec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349" y="3297081"/>
            <a:ext cx="1530985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00" dirty="0">
                <a:latin typeface="Arial Narrow"/>
                <a:cs typeface="Arial Narrow"/>
              </a:rPr>
              <a:t>Air Channel;Ultra Tuning;Crown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Tec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4423" y="3486993"/>
            <a:ext cx="812165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spc="-25" dirty="0">
                <a:latin typeface="Arial Narrow"/>
                <a:cs typeface="Arial Narrow"/>
              </a:rPr>
              <a:t>Tour </a:t>
            </a:r>
            <a:r>
              <a:rPr sz="900" dirty="0">
                <a:latin typeface="Arial Narrow"/>
                <a:cs typeface="Arial Narrow"/>
              </a:rPr>
              <a:t>Step-In Jr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IFP  black / yellow  S70217</a:t>
            </a:r>
            <a:endParaRPr sz="900">
              <a:latin typeface="Arial Narrow"/>
              <a:cs typeface="Arial Narrow"/>
            </a:endParaRPr>
          </a:p>
          <a:p>
            <a:pPr marL="12700" marR="488950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Classic  Step-In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4944824"/>
            <a:ext cx="3850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8</a:t>
            </a:r>
            <a:r>
              <a:rPr lang="en-US" dirty="0" smtClean="0"/>
              <a:t> </a:t>
            </a:r>
            <a:r>
              <a:rPr lang="ru-RU" dirty="0" smtClean="0"/>
              <a:t>500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6863"/>
            <a:ext cx="4803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SKATE </a:t>
            </a:r>
            <a:r>
              <a:rPr dirty="0" smtClean="0"/>
              <a:t>COLD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" y="1055650"/>
            <a:ext cx="9143994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349" y="2060739"/>
            <a:ext cx="276098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CARBONLITE SKATE </a:t>
            </a:r>
            <a:r>
              <a:rPr sz="1000" b="1" dirty="0" smtClean="0">
                <a:latin typeface="Arial Narrow"/>
                <a:cs typeface="Arial Narrow"/>
              </a:rPr>
              <a:t>COLD</a:t>
            </a:r>
            <a:endParaRPr lang="en-US" sz="900" dirty="0">
              <a:latin typeface="Arial Narrow"/>
            </a:endParaRPr>
          </a:p>
          <a:p>
            <a:pPr marL="14400" lvl="0" fontAlgn="base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</a:rPr>
              <a:t>Гоночная модель, зарекомендовавшая себя на этапах кубка мира. Теперь с технологией холодной склейки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Base</a:t>
            </a:r>
            <a:r>
              <a:rPr lang="ru-RU" sz="900" dirty="0">
                <a:latin typeface="Arial Narrow"/>
              </a:rPr>
              <a:t> </a:t>
            </a:r>
            <a:r>
              <a:rPr lang="ru-RU" sz="900" dirty="0" err="1">
                <a:latin typeface="Arial Narrow"/>
              </a:rPr>
              <a:t>Bonding</a:t>
            </a:r>
            <a:r>
              <a:rPr lang="ru-RU" sz="900" dirty="0">
                <a:latin typeface="Arial Narrow"/>
              </a:rPr>
              <a:t> для лучшего взаимодействия с мазями скольжения, простоты нанесения структуры и максимальной скорости. Благодаря мелкой структуре, модель </a:t>
            </a:r>
            <a:r>
              <a:rPr lang="ru-RU" sz="900" dirty="0" err="1">
                <a:latin typeface="Arial Narrow"/>
              </a:rPr>
              <a:t>Cold</a:t>
            </a:r>
            <a:r>
              <a:rPr lang="ru-RU" sz="900" dirty="0">
                <a:latin typeface="Arial Narrow"/>
              </a:rPr>
              <a:t> прекрасно работает в холодных и сухих условиях при температуре ниже -2°C.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77174" y="2060742"/>
            <a:ext cx="2220376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 smtClean="0">
              <a:latin typeface="Arial Narrow"/>
              <a:cs typeface="Arial Narrow"/>
            </a:endParaRPr>
          </a:p>
          <a:p>
            <a:pPr marL="1440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- Скользящая боковая поверхность                             - Метод холодной склейки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Cold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Base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Bonding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           - Для погодных условий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-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2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°C</a:t>
            </a:r>
            <a:r>
              <a:rPr lang="en-US" sz="9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и холоднее</a:t>
            </a:r>
            <a:endParaRPr lang="ru-RU" sz="9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0349" y="3226429"/>
            <a:ext cx="1105535" cy="5353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475"/>
              </a:spcBef>
            </a:pPr>
            <a:r>
              <a:rPr sz="800" dirty="0">
                <a:latin typeface="Arial Narrow"/>
                <a:cs typeface="Arial Narrow"/>
              </a:rPr>
              <a:t>Cold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Base  Bonding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7762" y="3497510"/>
            <a:ext cx="4838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Core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Carbon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676" y="4077873"/>
            <a:ext cx="61658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DTG </a:t>
            </a:r>
            <a:r>
              <a:rPr sz="800" spc="-5" dirty="0">
                <a:latin typeface="Arial Narrow"/>
                <a:cs typeface="Arial Narrow"/>
              </a:rPr>
              <a:t>World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Cup  Cold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7762" y="4115983"/>
            <a:ext cx="466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Skating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115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050" y="3523862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050" y="410422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7140" y="3523862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7140" y="410422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0349" y="2113656"/>
            <a:ext cx="818515" cy="6305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55270">
              <a:lnSpc>
                <a:spcPts val="1030"/>
              </a:lnSpc>
              <a:spcBef>
                <a:spcPts val="2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 err="1">
                <a:latin typeface="Arial Narrow"/>
                <a:cs typeface="Arial Narrow"/>
              </a:rPr>
              <a:t>Ростовки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318769"/>
            <a:ext cx="4006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540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N10619,  171-191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41-44-44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0349" y="2712232"/>
            <a:ext cx="1619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190" algn="l"/>
              </a:tabLst>
            </a:pPr>
            <a:r>
              <a:rPr lang="ru-RU" sz="900" spc="-15" dirty="0">
                <a:latin typeface="Arial Narrow"/>
                <a:cs typeface="Arial Narrow"/>
              </a:rPr>
              <a:t>Вес/</a:t>
            </a:r>
            <a:r>
              <a:rPr lang="ru-RU" sz="900" spc="-15" dirty="0" err="1">
                <a:latin typeface="Arial Narrow"/>
                <a:cs typeface="Arial Narrow"/>
              </a:rPr>
              <a:t>Ростовка</a:t>
            </a:r>
            <a:r>
              <a:rPr sz="900" dirty="0">
                <a:latin typeface="Arial Narrow"/>
                <a:cs typeface="Arial Narrow"/>
              </a:rPr>
              <a:t>	1.060g/186cm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20349" y="2843386"/>
            <a:ext cx="16859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>
                <a:latin typeface="Arial Narrow"/>
                <a:cs typeface="Arial Narrow"/>
              </a:rPr>
              <a:t>База/</a:t>
            </a:r>
            <a:r>
              <a:rPr lang="en-US" sz="900" dirty="0">
                <a:latin typeface="Arial Narrow"/>
                <a:cs typeface="Arial Narrow"/>
              </a:rPr>
              <a:t>Climbing zone     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Cold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5349" y="3297081"/>
            <a:ext cx="2748280" cy="87756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215"/>
              </a:spcBef>
            </a:pPr>
            <a:r>
              <a:rPr sz="900" dirty="0">
                <a:latin typeface="Arial Narrow"/>
                <a:cs typeface="Arial Narrow"/>
              </a:rPr>
              <a:t>Cold Base Bonding;Air Core HM Carbon;DTG </a:t>
            </a:r>
            <a:r>
              <a:rPr sz="900" spc="-5" dirty="0">
                <a:latin typeface="Arial Narrow"/>
                <a:cs typeface="Arial Narrow"/>
              </a:rPr>
              <a:t>World </a:t>
            </a:r>
            <a:r>
              <a:rPr sz="900" dirty="0">
                <a:latin typeface="Arial Narrow"/>
                <a:cs typeface="Arial Narrow"/>
              </a:rPr>
              <a:t>Cup  Cold;Skating </a:t>
            </a:r>
            <a:r>
              <a:rPr sz="900" spc="-10" dirty="0">
                <a:latin typeface="Arial Narrow"/>
                <a:cs typeface="Arial Narrow"/>
              </a:rPr>
              <a:t>115;RACE </a:t>
            </a:r>
            <a:r>
              <a:rPr sz="900" dirty="0">
                <a:latin typeface="Arial Narrow"/>
                <a:cs typeface="Arial Narrow"/>
              </a:rPr>
              <a:t>CODE;RFID – Chip inside;Finish  First;Prewaxed;Hole Ski </a:t>
            </a:r>
            <a:r>
              <a:rPr sz="900" spc="-5" dirty="0">
                <a:latin typeface="Arial Narrow"/>
                <a:cs typeface="Arial Narrow"/>
              </a:rPr>
              <a:t>Tip;Precision </a:t>
            </a:r>
            <a:r>
              <a:rPr sz="900" dirty="0">
                <a:latin typeface="Arial Narrow"/>
                <a:cs typeface="Arial Narrow"/>
              </a:rPr>
              <a:t>Pairing System;CFC -  Computer Flex Control;FCF - Fischer Carbon Fiber;</a:t>
            </a:r>
            <a:r>
              <a:rPr lang="ru-RU" sz="900" dirty="0">
                <a:latin typeface="Arial Narrow"/>
                <a:cs typeface="Arial Narrow"/>
              </a:rPr>
              <a:t>Профиль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World  </a:t>
            </a:r>
            <a:r>
              <a:rPr sz="900" dirty="0">
                <a:latin typeface="Arial Narrow"/>
                <a:cs typeface="Arial Narrow"/>
              </a:rPr>
              <a:t>Cup</a:t>
            </a:r>
            <a:r>
              <a:rPr sz="900" spc="-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77174" y="3297081"/>
            <a:ext cx="742950" cy="33791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sz="1000" b="1" dirty="0">
                <a:latin typeface="Arial Narrow"/>
                <a:cs typeface="Arial Narrow"/>
              </a:rPr>
              <a:t>КРЕПЛЕНИЯ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900" dirty="0">
                <a:latin typeface="Arial Narrow"/>
                <a:cs typeface="Arial Narrow"/>
              </a:rPr>
              <a:t>Модель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77174" y="3754982"/>
            <a:ext cx="551815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Стиль</a:t>
            </a:r>
            <a:r>
              <a:rPr sz="900" dirty="0">
                <a:latin typeface="Arial Narrow"/>
                <a:cs typeface="Arial Narrow"/>
              </a:rPr>
              <a:t>  </a:t>
            </a:r>
            <a:r>
              <a:rPr lang="ru-RU" sz="900" dirty="0">
                <a:latin typeface="Arial Narrow"/>
                <a:cs typeface="Arial Narrow"/>
              </a:rPr>
              <a:t>Фиксация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34423" y="3486993"/>
            <a:ext cx="753110" cy="7410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0"/>
              </a:spcBef>
            </a:pPr>
            <a:r>
              <a:rPr sz="900" dirty="0">
                <a:latin typeface="Arial Narrow"/>
                <a:cs typeface="Arial Narrow"/>
              </a:rPr>
              <a:t>Race Pro Skate  IFP black /</a:t>
            </a:r>
            <a:r>
              <a:rPr sz="900" spc="-114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yellow  S50019</a:t>
            </a:r>
          </a:p>
          <a:p>
            <a:pPr marL="12700" marR="424815">
              <a:lnSpc>
                <a:spcPct val="108200"/>
              </a:lnSpc>
            </a:pPr>
            <a:r>
              <a:rPr sz="900" dirty="0">
                <a:latin typeface="Arial Narrow"/>
                <a:cs typeface="Arial Narrow"/>
              </a:rPr>
              <a:t>Skate  </a:t>
            </a:r>
            <a:r>
              <a:rPr lang="ru-RU" sz="900" dirty="0">
                <a:latin typeface="Arial Narrow"/>
                <a:cs typeface="Arial Narrow"/>
              </a:rPr>
              <a:t>Ручная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7300" y="4944824"/>
            <a:ext cx="397282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Лыжи 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7758" y="345632"/>
            <a:ext cx="1054100" cy="504825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37 0</a:t>
            </a:r>
            <a:r>
              <a:rPr lang="ru-RU" dirty="0" smtClean="0"/>
              <a:t>00 </a:t>
            </a:r>
            <a:r>
              <a:rPr lang="en-US" dirty="0" smtClean="0"/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9173</Words>
  <Application>Microsoft Office PowerPoint</Application>
  <PresentationFormat>Произвольный</PresentationFormat>
  <Paragraphs>1479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1" baseType="lpstr">
      <vt:lpstr>Arial</vt:lpstr>
      <vt:lpstr>Arial Narrow</vt:lpstr>
      <vt:lpstr>Calibri</vt:lpstr>
      <vt:lpstr>Helvetica</vt:lpstr>
      <vt:lpstr>Wingdings</vt:lpstr>
      <vt:lpstr>Office Theme</vt:lpstr>
      <vt:lpstr>Презентация PowerPoint</vt:lpstr>
      <vt:lpstr>Презентация PowerPoint</vt:lpstr>
      <vt:lpstr>LINE UP</vt:lpstr>
      <vt:lpstr>LINE UP RCS SKATE PLUS STIFF // 176-191 // 41-44-44 // 1.090g/186cm // World Cup Plus</vt:lpstr>
      <vt:lpstr>Презентация PowerPoint</vt:lpstr>
      <vt:lpstr>SPEEDMAX 3D SKATE PLUS</vt:lpstr>
      <vt:lpstr>SPEEDMAX 3D SKATE COLD</vt:lpstr>
      <vt:lpstr>SPEEDMAX 3D SKATE C-SPECIAL</vt:lpstr>
      <vt:lpstr>CARBONLITE SKATE COLD</vt:lpstr>
      <vt:lpstr>CARBONLITE SKATE PLUS</vt:lpstr>
      <vt:lpstr>RCS SKATE PLUS</vt:lpstr>
      <vt:lpstr>SCS SKATE</vt:lpstr>
      <vt:lpstr>Презентация PowerPoint</vt:lpstr>
      <vt:lpstr>AEROLITE-SKATE-60</vt:lpstr>
      <vt:lpstr>Презентация PowerPoint</vt:lpstr>
      <vt:lpstr>Презентация PowerPoint</vt:lpstr>
      <vt:lpstr>Презентация PowerPoint</vt:lpstr>
      <vt:lpstr>Презентация PowerPoint</vt:lpstr>
      <vt:lpstr>LINE UP</vt:lpstr>
      <vt:lpstr>LINE UP</vt:lpstr>
      <vt:lpstr>SPEEDMAX 3D CLASSIC PLUS 902</vt:lpstr>
      <vt:lpstr>SPEEDMAX 3D CLASSIC PLUS 812</vt:lpstr>
      <vt:lpstr>SPEEDMAX 3D CLASSIC COLD</vt:lpstr>
      <vt:lpstr>SPEEDMAX 3D ZERO</vt:lpstr>
      <vt:lpstr>SPEEDMAX 3D DOUBLE POLING</vt:lpstr>
      <vt:lpstr>SPEEDMAX 3D DOUBLE POLING SPRINT</vt:lpstr>
      <vt:lpstr>RCS CLASSIC PLUS</vt:lpstr>
      <vt:lpstr>AEROLITE-CLASSIC-60</vt:lpstr>
      <vt:lpstr>AEROLITE-COMBI-60</vt:lpstr>
      <vt:lpstr>Презентация PowerPoint</vt:lpstr>
      <vt:lpstr>Презентация PowerPoint</vt:lpstr>
      <vt:lpstr>Презентация PowerPoint</vt:lpstr>
      <vt:lpstr>LINE UP</vt:lpstr>
      <vt:lpstr>TWIN SKIN SPEEDMAX 3D</vt:lpstr>
      <vt:lpstr>TWIN SKIN CARBON PRO SOFT</vt:lpstr>
      <vt:lpstr>TWIN SKIN RACE</vt:lpstr>
      <vt:lpstr>TWIN SKIN PRO</vt:lpstr>
      <vt:lpstr>TWIN SKIN POWER EF</vt:lpstr>
      <vt:lpstr>TWIN SKIN SPORT EF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SUPERLITE CROWN EF</vt:lpstr>
      <vt:lpstr>FIBRE CROWN EF</vt:lpstr>
      <vt:lpstr>SPORTS CROWN EF</vt:lpstr>
      <vt:lpstr>Презентация PowerPoint</vt:lpstr>
      <vt:lpstr>Презентация PowerPoint</vt:lpstr>
      <vt:lpstr>Презентация PowerPoint</vt:lpstr>
      <vt:lpstr>LINE UP</vt:lpstr>
      <vt:lpstr>SPIDER 62 CROWN</vt:lpstr>
      <vt:lpstr>TRAVERSE 78 CROWN/SKIN</vt:lpstr>
      <vt:lpstr>EXCURSION 88 CROWN/SKIN</vt:lpstr>
      <vt:lpstr>S-BOUND 98 CROWN/SKIN</vt:lpstr>
      <vt:lpstr>S-BOUND 112 CROWN/SKIN</vt:lpstr>
      <vt:lpstr>Презентация PowerPoint</vt:lpstr>
      <vt:lpstr>Презентация PowerPoint</vt:lpstr>
      <vt:lpstr>LINE UP N56018 // E109 EASY SKIN XTRALITE // 170, 180, 190, 200, 205 // 82-60-70 // 2.050g/200cm // Sintec / Wax / Easy Skin</vt:lpstr>
      <vt:lpstr>COUNTRY CROWN</vt:lpstr>
      <vt:lpstr>E99 EASY SKIN XTRALITE</vt:lpstr>
      <vt:lpstr>E99 CROWN XTRALITE</vt:lpstr>
      <vt:lpstr>E109 EASY SKIN XTRALITE</vt:lpstr>
      <vt:lpstr>Презентация PowerPoint</vt:lpstr>
      <vt:lpstr>Презентация PowerPoint</vt:lpstr>
      <vt:lpstr>LINE UP RCS SKATE // 151-176 // 41-44-44 // 970g/156cm // World Cup Pro</vt:lpstr>
      <vt:lpstr>SPEEDMAX SKATE JR</vt:lpstr>
      <vt:lpstr>CARBONLITE SKATE JR</vt:lpstr>
      <vt:lpstr>RCS SKATE</vt:lpstr>
      <vt:lpstr>RCR SKATE</vt:lpstr>
      <vt:lpstr>Презентация PowerPoint</vt:lpstr>
      <vt:lpstr>Презентация PowerPoint</vt:lpstr>
      <vt:lpstr>TWIN SKIN CARBON JR</vt:lpstr>
      <vt:lpstr>TWIN SKIN RACE JR</vt:lpstr>
      <vt:lpstr>Презентация PowerPoint</vt:lpstr>
      <vt:lpstr>Презентация PowerPoint</vt:lpstr>
      <vt:lpstr>LINE UP RCR UNIVERSAL // 127, 137, 147-182 // 41-44-44 // 860g/147cm // World Cup Pro / Wax</vt:lpstr>
      <vt:lpstr>LINE UP SNOWSTAR CROWN MTD // 90-140 // 54-48-52 // 690g/110cm // Sintec / Crown Tec</vt:lpstr>
      <vt:lpstr>SPEEDMAX CLASSIC JR</vt:lpstr>
      <vt:lpstr>CARBONLITE CLASSIC JR</vt:lpstr>
      <vt:lpstr>RCR UNIVERSAL</vt:lpstr>
      <vt:lpstr>Презентация PowerPoint</vt:lpstr>
      <vt:lpstr>Презентация PowerPoint</vt:lpstr>
      <vt:lpstr>SNOWSTAR CROWN (с крепл.)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Andy</dc:creator>
  <cp:lastModifiedBy>Alisov Andrew</cp:lastModifiedBy>
  <cp:revision>76</cp:revision>
  <dcterms:created xsi:type="dcterms:W3CDTF">2019-10-04T06:06:00Z</dcterms:created>
  <dcterms:modified xsi:type="dcterms:W3CDTF">2020-01-20T07:59:34Z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2019-10-03T00:00:00Z</vt:filetime>
  </property>
  <property fmtid="{D5CDD505-2E9C-101B-9397-08002B2CF9AE}" pid="3" name="LastSaved">
    <vt:filetime>2019-10-04T00:00:00Z</vt:filetime>
  </property>
</Properties>
</file>